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56"/>
  </p:notesMasterIdLst>
  <p:handoutMasterIdLst>
    <p:handoutMasterId r:id="rId57"/>
  </p:handoutMasterIdLst>
  <p:sldIdLst>
    <p:sldId id="455" r:id="rId5"/>
    <p:sldId id="390" r:id="rId6"/>
    <p:sldId id="438" r:id="rId7"/>
    <p:sldId id="392" r:id="rId8"/>
    <p:sldId id="423" r:id="rId9"/>
    <p:sldId id="503" r:id="rId10"/>
    <p:sldId id="387" r:id="rId11"/>
    <p:sldId id="397" r:id="rId12"/>
    <p:sldId id="424" r:id="rId13"/>
    <p:sldId id="374" r:id="rId14"/>
    <p:sldId id="504" r:id="rId15"/>
    <p:sldId id="500" r:id="rId16"/>
    <p:sldId id="386" r:id="rId17"/>
    <p:sldId id="428" r:id="rId18"/>
    <p:sldId id="429" r:id="rId19"/>
    <p:sldId id="430" r:id="rId20"/>
    <p:sldId id="501" r:id="rId21"/>
    <p:sldId id="502" r:id="rId22"/>
    <p:sldId id="441" r:id="rId23"/>
    <p:sldId id="410" r:id="rId24"/>
    <p:sldId id="506" r:id="rId25"/>
    <p:sldId id="414" r:id="rId26"/>
    <p:sldId id="416" r:id="rId27"/>
    <p:sldId id="417" r:id="rId28"/>
    <p:sldId id="474" r:id="rId29"/>
    <p:sldId id="496" r:id="rId30"/>
    <p:sldId id="482" r:id="rId31"/>
    <p:sldId id="492" r:id="rId32"/>
    <p:sldId id="470" r:id="rId33"/>
    <p:sldId id="469" r:id="rId34"/>
    <p:sldId id="467" r:id="rId35"/>
    <p:sldId id="468" r:id="rId36"/>
    <p:sldId id="505" r:id="rId37"/>
    <p:sldId id="472" r:id="rId38"/>
    <p:sldId id="454" r:id="rId39"/>
    <p:sldId id="446" r:id="rId40"/>
    <p:sldId id="447" r:id="rId41"/>
    <p:sldId id="448" r:id="rId42"/>
    <p:sldId id="404" r:id="rId43"/>
    <p:sldId id="403" r:id="rId44"/>
    <p:sldId id="479" r:id="rId45"/>
    <p:sldId id="405" r:id="rId46"/>
    <p:sldId id="411" r:id="rId47"/>
    <p:sldId id="476" r:id="rId48"/>
    <p:sldId id="493" r:id="rId49"/>
    <p:sldId id="487" r:id="rId50"/>
    <p:sldId id="478" r:id="rId51"/>
    <p:sldId id="481" r:id="rId52"/>
    <p:sldId id="498" r:id="rId53"/>
    <p:sldId id="484" r:id="rId54"/>
    <p:sldId id="48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EB1"/>
    <a:srgbClr val="9B57D3"/>
    <a:srgbClr val="420053"/>
    <a:srgbClr val="22A781"/>
    <a:srgbClr val="FFE697"/>
    <a:srgbClr val="E3A303"/>
    <a:srgbClr val="440255"/>
    <a:srgbClr val="3E0060"/>
    <a:srgbClr val="CCFFFF"/>
    <a:srgbClr val="0000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77504" autoAdjust="0"/>
  </p:normalViewPr>
  <p:slideViewPr>
    <p:cSldViewPr snapToGrid="0">
      <p:cViewPr varScale="1">
        <p:scale>
          <a:sx n="66" d="100"/>
          <a:sy n="66" d="100"/>
        </p:scale>
        <p:origin x="231" y="42"/>
      </p:cViewPr>
      <p:guideLst>
        <p:guide pos="360"/>
        <p:guide pos="7392"/>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2829" y="2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14F221-38F6-45B2-B318-81BF9BCC198A}"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en-US"/>
        </a:p>
      </dgm:t>
    </dgm:pt>
    <dgm:pt modelId="{FFB2E7F2-40E7-4B94-9B03-4EA25A2FCE42}">
      <dgm:prSet phldrT="[Text]" custT="1"/>
      <dgm:spPr>
        <a:solidFill>
          <a:srgbClr val="7030A0"/>
        </a:solidFill>
      </dgm:spPr>
      <dgm:t>
        <a:bodyPr/>
        <a:lstStyle/>
        <a:p>
          <a:r>
            <a:rPr lang="en-US" sz="2000" baseline="30000" dirty="0">
              <a:latin typeface="Arial" panose="020B0604020202020204" pitchFamily="34" charset="0"/>
              <a:cs typeface="Arial" panose="020B0604020202020204" pitchFamily="34" charset="0"/>
            </a:rPr>
            <a:t>68</a:t>
          </a:r>
          <a:r>
            <a:rPr lang="en-US" sz="2000" dirty="0">
              <a:latin typeface="Arial" panose="020B0604020202020204" pitchFamily="34" charset="0"/>
              <a:cs typeface="Arial" panose="020B0604020202020204" pitchFamily="34" charset="0"/>
            </a:rPr>
            <a:t>Ga-PET</a:t>
          </a:r>
        </a:p>
      </dgm:t>
    </dgm:pt>
    <dgm:pt modelId="{9B7F6DE6-0157-49D4-A128-A8C910753298}" type="parTrans" cxnId="{403D0B27-1BB5-40C4-9447-E0643D247EEE}">
      <dgm:prSet/>
      <dgm:spPr/>
      <dgm:t>
        <a:bodyPr/>
        <a:lstStyle/>
        <a:p>
          <a:endParaRPr lang="en-US" sz="1600"/>
        </a:p>
      </dgm:t>
    </dgm:pt>
    <dgm:pt modelId="{850C684C-9B34-439C-8059-C75A87076837}" type="sibTrans" cxnId="{403D0B27-1BB5-40C4-9447-E0643D247EEE}">
      <dgm:prSet/>
      <dgm:spPr/>
      <dgm:t>
        <a:bodyPr/>
        <a:lstStyle/>
        <a:p>
          <a:endParaRPr lang="en-US" sz="1600"/>
        </a:p>
      </dgm:t>
    </dgm:pt>
    <dgm:pt modelId="{B68CD9B9-4541-499F-BE54-68D72D5BA2C5}">
      <dgm:prSet phldrT="[Text]" custT="1"/>
      <dgm:spPr/>
      <dgm:t>
        <a:bodyPr/>
        <a:lstStyle/>
        <a:p>
          <a:r>
            <a:rPr lang="en-GB" sz="2000" dirty="0">
              <a:latin typeface="Arial" panose="020B0604020202020204" pitchFamily="34" charset="0"/>
              <a:cs typeface="Arial" panose="020B0604020202020204" pitchFamily="34" charset="0"/>
            </a:rPr>
            <a:t>IMCM</a:t>
          </a:r>
          <a:endParaRPr lang="en-US" sz="2000" dirty="0">
            <a:latin typeface="Arial" panose="020B0604020202020204" pitchFamily="34" charset="0"/>
            <a:cs typeface="Arial" panose="020B0604020202020204" pitchFamily="34" charset="0"/>
          </a:endParaRPr>
        </a:p>
      </dgm:t>
    </dgm:pt>
    <dgm:pt modelId="{119DFBA5-1B35-45C7-B846-CCBA6602238F}" type="parTrans" cxnId="{74AF211B-71C3-4049-A5D9-EEBA243C22B5}">
      <dgm:prSet/>
      <dgm:spPr/>
      <dgm:t>
        <a:bodyPr/>
        <a:lstStyle/>
        <a:p>
          <a:endParaRPr lang="en-US" sz="1600"/>
        </a:p>
      </dgm:t>
    </dgm:pt>
    <dgm:pt modelId="{DC7500FB-BE47-46EF-82BA-4EAA236594ED}" type="sibTrans" cxnId="{74AF211B-71C3-4049-A5D9-EEBA243C22B5}">
      <dgm:prSet/>
      <dgm:spPr/>
      <dgm:t>
        <a:bodyPr/>
        <a:lstStyle/>
        <a:p>
          <a:endParaRPr lang="en-US" sz="1600"/>
        </a:p>
      </dgm:t>
    </dgm:pt>
    <dgm:pt modelId="{00955888-96D0-4305-8B21-77201E6F3586}">
      <dgm:prSet phldrT="[Text]" custT="1"/>
      <dgm:spPr/>
      <dgm:t>
        <a:bodyPr/>
        <a:lstStyle/>
        <a:p>
          <a:r>
            <a:rPr lang="en-GB" sz="2000" dirty="0">
              <a:latin typeface="Arial" panose="020B0604020202020204" pitchFamily="34" charset="0"/>
              <a:cs typeface="Arial" panose="020B0604020202020204" pitchFamily="34" charset="0"/>
            </a:rPr>
            <a:t>ADCM</a:t>
          </a:r>
          <a:endParaRPr lang="en-US" sz="2000" dirty="0">
            <a:latin typeface="Arial" panose="020B0604020202020204" pitchFamily="34" charset="0"/>
            <a:cs typeface="Arial" panose="020B0604020202020204" pitchFamily="34" charset="0"/>
          </a:endParaRPr>
        </a:p>
      </dgm:t>
    </dgm:pt>
    <dgm:pt modelId="{EF4236C3-3B8E-470A-B263-39A75EC4FA77}" type="parTrans" cxnId="{A0CC7651-2958-42F9-AFF5-EC1357F7ABE1}">
      <dgm:prSet/>
      <dgm:spPr/>
      <dgm:t>
        <a:bodyPr/>
        <a:lstStyle/>
        <a:p>
          <a:endParaRPr lang="en-US" sz="1600"/>
        </a:p>
      </dgm:t>
    </dgm:pt>
    <dgm:pt modelId="{4A789901-FF75-4069-A30E-B1361B41C540}" type="sibTrans" cxnId="{A0CC7651-2958-42F9-AFF5-EC1357F7ABE1}">
      <dgm:prSet/>
      <dgm:spPr/>
      <dgm:t>
        <a:bodyPr/>
        <a:lstStyle/>
        <a:p>
          <a:endParaRPr lang="en-US" sz="1600"/>
        </a:p>
      </dgm:t>
    </dgm:pt>
    <dgm:pt modelId="{80987B93-5892-428A-804A-4990A3770E36}">
      <dgm:prSet phldrT="[Text]" custT="1"/>
      <dgm:spPr>
        <a:solidFill>
          <a:srgbClr val="3E0060"/>
        </a:solidFill>
      </dgm:spPr>
      <dgm:t>
        <a:bodyPr/>
        <a:lstStyle/>
        <a:p>
          <a:r>
            <a:rPr lang="en-US" sz="2000" baseline="30000" dirty="0">
              <a:latin typeface="Arial" panose="020B0604020202020204" pitchFamily="34" charset="0"/>
              <a:cs typeface="Arial" panose="020B0604020202020204" pitchFamily="34" charset="0"/>
            </a:rPr>
            <a:t>18</a:t>
          </a:r>
          <a:r>
            <a:rPr lang="en-US" sz="2000" dirty="0">
              <a:latin typeface="Arial" panose="020B0604020202020204" pitchFamily="34" charset="0"/>
              <a:cs typeface="Arial" panose="020B0604020202020204" pitchFamily="34" charset="0"/>
            </a:rPr>
            <a:t>F-FDG</a:t>
          </a:r>
        </a:p>
      </dgm:t>
    </dgm:pt>
    <dgm:pt modelId="{DF27C2DD-2409-4E85-9204-B019724431F4}" type="parTrans" cxnId="{8DB19D50-7CCB-4F89-8DF4-AF35620DA32E}">
      <dgm:prSet/>
      <dgm:spPr/>
      <dgm:t>
        <a:bodyPr/>
        <a:lstStyle/>
        <a:p>
          <a:endParaRPr lang="en-US" sz="1600"/>
        </a:p>
      </dgm:t>
    </dgm:pt>
    <dgm:pt modelId="{179F341C-1FDD-4588-B92B-72BC1AA4A18E}" type="sibTrans" cxnId="{8DB19D50-7CCB-4F89-8DF4-AF35620DA32E}">
      <dgm:prSet/>
      <dgm:spPr/>
      <dgm:t>
        <a:bodyPr/>
        <a:lstStyle/>
        <a:p>
          <a:endParaRPr lang="en-US" sz="1600"/>
        </a:p>
      </dgm:t>
    </dgm:pt>
    <dgm:pt modelId="{FD6F42FE-1AEF-4E19-8C9D-665C766CEFE4}">
      <dgm:prSet phldrT="[Text]" custT="1"/>
      <dgm:spPr/>
      <dgm:t>
        <a:bodyPr/>
        <a:lstStyle/>
        <a:p>
          <a:r>
            <a:rPr lang="en-GB" sz="2000" dirty="0">
              <a:latin typeface="Arial" panose="020B0604020202020204" pitchFamily="34" charset="0"/>
              <a:cs typeface="Arial" panose="020B0604020202020204" pitchFamily="34" charset="0"/>
            </a:rPr>
            <a:t>TL-MC</a:t>
          </a:r>
          <a:endParaRPr lang="en-US" sz="2000" dirty="0">
            <a:latin typeface="Arial" panose="020B0604020202020204" pitchFamily="34" charset="0"/>
            <a:cs typeface="Arial" panose="020B0604020202020204" pitchFamily="34" charset="0"/>
          </a:endParaRPr>
        </a:p>
      </dgm:t>
    </dgm:pt>
    <dgm:pt modelId="{3051FD0C-93D8-4964-8555-54F2EABAB117}" type="parTrans" cxnId="{3DDA2787-0B73-40CC-8234-07AD06084863}">
      <dgm:prSet/>
      <dgm:spPr/>
      <dgm:t>
        <a:bodyPr/>
        <a:lstStyle/>
        <a:p>
          <a:endParaRPr lang="en-US" sz="1600"/>
        </a:p>
      </dgm:t>
    </dgm:pt>
    <dgm:pt modelId="{E3CC8F88-D3EB-4F94-8F0A-A58A074BF5FB}" type="sibTrans" cxnId="{3DDA2787-0B73-40CC-8234-07AD06084863}">
      <dgm:prSet/>
      <dgm:spPr/>
      <dgm:t>
        <a:bodyPr/>
        <a:lstStyle/>
        <a:p>
          <a:endParaRPr lang="en-US" sz="1600"/>
        </a:p>
      </dgm:t>
    </dgm:pt>
    <dgm:pt modelId="{BF4785C4-07A9-4601-932F-8695A97F36BF}">
      <dgm:prSet phldrT="[Text]" custT="1"/>
      <dgm:spPr/>
      <dgm:t>
        <a:bodyPr/>
        <a:lstStyle/>
        <a:p>
          <a:r>
            <a:rPr lang="en-GB" sz="2000" dirty="0">
              <a:latin typeface="Arial" panose="020B0604020202020204" pitchFamily="34" charset="0"/>
              <a:cs typeface="Arial" panose="020B0604020202020204" pitchFamily="34" charset="0"/>
            </a:rPr>
            <a:t>ADCM</a:t>
          </a:r>
          <a:endParaRPr lang="en-US" sz="2000" dirty="0">
            <a:latin typeface="Arial" panose="020B0604020202020204" pitchFamily="34" charset="0"/>
            <a:cs typeface="Arial" panose="020B0604020202020204" pitchFamily="34" charset="0"/>
          </a:endParaRPr>
        </a:p>
      </dgm:t>
    </dgm:pt>
    <dgm:pt modelId="{38C19822-F3E1-4A6B-9F9B-1F7A0C05656A}" type="parTrans" cxnId="{D1468C4D-F1B1-4120-BCC5-833F7A24EE3A}">
      <dgm:prSet/>
      <dgm:spPr/>
      <dgm:t>
        <a:bodyPr/>
        <a:lstStyle/>
        <a:p>
          <a:endParaRPr lang="en-US" sz="1600"/>
        </a:p>
      </dgm:t>
    </dgm:pt>
    <dgm:pt modelId="{C19DF793-0543-44D6-936D-EE084B593A88}" type="sibTrans" cxnId="{D1468C4D-F1B1-4120-BCC5-833F7A24EE3A}">
      <dgm:prSet/>
      <dgm:spPr/>
      <dgm:t>
        <a:bodyPr/>
        <a:lstStyle/>
        <a:p>
          <a:endParaRPr lang="en-US" sz="1600"/>
        </a:p>
      </dgm:t>
    </dgm:pt>
    <dgm:pt modelId="{F4E852E5-8CC5-4F5C-A8BC-6A5B1D833AC7}" type="pres">
      <dgm:prSet presAssocID="{6C14F221-38F6-45B2-B318-81BF9BCC198A}" presName="diagram" presStyleCnt="0">
        <dgm:presLayoutVars>
          <dgm:chPref val="1"/>
          <dgm:dir/>
          <dgm:animOne val="branch"/>
          <dgm:animLvl val="lvl"/>
          <dgm:resizeHandles/>
        </dgm:presLayoutVars>
      </dgm:prSet>
      <dgm:spPr/>
    </dgm:pt>
    <dgm:pt modelId="{F2AF03B5-14EA-4CA8-87C4-D7DDF95567BA}" type="pres">
      <dgm:prSet presAssocID="{FFB2E7F2-40E7-4B94-9B03-4EA25A2FCE42}" presName="root" presStyleCnt="0"/>
      <dgm:spPr/>
    </dgm:pt>
    <dgm:pt modelId="{7F02BF67-41A2-4B23-A65D-6D4B1727ABA5}" type="pres">
      <dgm:prSet presAssocID="{FFB2E7F2-40E7-4B94-9B03-4EA25A2FCE42}" presName="rootComposite" presStyleCnt="0"/>
      <dgm:spPr/>
    </dgm:pt>
    <dgm:pt modelId="{DE434061-BB79-4566-BC9A-702C30C22DAC}" type="pres">
      <dgm:prSet presAssocID="{FFB2E7F2-40E7-4B94-9B03-4EA25A2FCE42}" presName="rootText" presStyleLbl="node1" presStyleIdx="0" presStyleCnt="2"/>
      <dgm:spPr/>
    </dgm:pt>
    <dgm:pt modelId="{D89963D3-CD9C-43C8-A93E-71CC6B093FFE}" type="pres">
      <dgm:prSet presAssocID="{FFB2E7F2-40E7-4B94-9B03-4EA25A2FCE42}" presName="rootConnector" presStyleLbl="node1" presStyleIdx="0" presStyleCnt="2"/>
      <dgm:spPr/>
    </dgm:pt>
    <dgm:pt modelId="{7CC4CE30-7C9C-4B07-9C56-20AFB02CD293}" type="pres">
      <dgm:prSet presAssocID="{FFB2E7F2-40E7-4B94-9B03-4EA25A2FCE42}" presName="childShape" presStyleCnt="0"/>
      <dgm:spPr/>
    </dgm:pt>
    <dgm:pt modelId="{93902BBC-FDE0-4F06-9BE3-6C86D15F1F99}" type="pres">
      <dgm:prSet presAssocID="{119DFBA5-1B35-45C7-B846-CCBA6602238F}" presName="Name13" presStyleLbl="parChTrans1D2" presStyleIdx="0" presStyleCnt="4"/>
      <dgm:spPr/>
    </dgm:pt>
    <dgm:pt modelId="{0FE18352-D0D1-49F1-9AB4-6CDA147F594C}" type="pres">
      <dgm:prSet presAssocID="{B68CD9B9-4541-499F-BE54-68D72D5BA2C5}" presName="childText" presStyleLbl="bgAcc1" presStyleIdx="0" presStyleCnt="4">
        <dgm:presLayoutVars>
          <dgm:bulletEnabled val="1"/>
        </dgm:presLayoutVars>
      </dgm:prSet>
      <dgm:spPr/>
    </dgm:pt>
    <dgm:pt modelId="{71762A74-B063-4FE9-9E12-0BA6A686FA23}" type="pres">
      <dgm:prSet presAssocID="{EF4236C3-3B8E-470A-B263-39A75EC4FA77}" presName="Name13" presStyleLbl="parChTrans1D2" presStyleIdx="1" presStyleCnt="4"/>
      <dgm:spPr/>
    </dgm:pt>
    <dgm:pt modelId="{8ED2ECAE-3107-417E-B9C1-E498D8CE42D1}" type="pres">
      <dgm:prSet presAssocID="{00955888-96D0-4305-8B21-77201E6F3586}" presName="childText" presStyleLbl="bgAcc1" presStyleIdx="1" presStyleCnt="4">
        <dgm:presLayoutVars>
          <dgm:bulletEnabled val="1"/>
        </dgm:presLayoutVars>
      </dgm:prSet>
      <dgm:spPr/>
    </dgm:pt>
    <dgm:pt modelId="{91353410-90EA-4337-A687-B833E3DCEFFD}" type="pres">
      <dgm:prSet presAssocID="{80987B93-5892-428A-804A-4990A3770E36}" presName="root" presStyleCnt="0"/>
      <dgm:spPr/>
    </dgm:pt>
    <dgm:pt modelId="{A4E70330-50F5-484C-8450-ED7F3B3DAEE3}" type="pres">
      <dgm:prSet presAssocID="{80987B93-5892-428A-804A-4990A3770E36}" presName="rootComposite" presStyleCnt="0"/>
      <dgm:spPr/>
    </dgm:pt>
    <dgm:pt modelId="{D4B42A48-65C1-4A06-9B28-05C3232CB8F2}" type="pres">
      <dgm:prSet presAssocID="{80987B93-5892-428A-804A-4990A3770E36}" presName="rootText" presStyleLbl="node1" presStyleIdx="1" presStyleCnt="2"/>
      <dgm:spPr/>
    </dgm:pt>
    <dgm:pt modelId="{403536FC-4B82-46AB-B6CA-B9EC69BBD06D}" type="pres">
      <dgm:prSet presAssocID="{80987B93-5892-428A-804A-4990A3770E36}" presName="rootConnector" presStyleLbl="node1" presStyleIdx="1" presStyleCnt="2"/>
      <dgm:spPr/>
    </dgm:pt>
    <dgm:pt modelId="{D841CC30-5351-4413-988D-B843C6DCD62D}" type="pres">
      <dgm:prSet presAssocID="{80987B93-5892-428A-804A-4990A3770E36}" presName="childShape" presStyleCnt="0"/>
      <dgm:spPr/>
    </dgm:pt>
    <dgm:pt modelId="{4A4F7DC8-FD41-4BAF-AEC2-197A82367284}" type="pres">
      <dgm:prSet presAssocID="{3051FD0C-93D8-4964-8555-54F2EABAB117}" presName="Name13" presStyleLbl="parChTrans1D2" presStyleIdx="2" presStyleCnt="4"/>
      <dgm:spPr/>
    </dgm:pt>
    <dgm:pt modelId="{A5394A84-18FD-4E82-A67F-116746EC3D43}" type="pres">
      <dgm:prSet presAssocID="{FD6F42FE-1AEF-4E19-8C9D-665C766CEFE4}" presName="childText" presStyleLbl="bgAcc1" presStyleIdx="2" presStyleCnt="4">
        <dgm:presLayoutVars>
          <dgm:bulletEnabled val="1"/>
        </dgm:presLayoutVars>
      </dgm:prSet>
      <dgm:spPr/>
    </dgm:pt>
    <dgm:pt modelId="{04974A84-07C9-48B2-BB30-D9881E626CAA}" type="pres">
      <dgm:prSet presAssocID="{38C19822-F3E1-4A6B-9F9B-1F7A0C05656A}" presName="Name13" presStyleLbl="parChTrans1D2" presStyleIdx="3" presStyleCnt="4"/>
      <dgm:spPr/>
    </dgm:pt>
    <dgm:pt modelId="{575A3250-294E-49D8-A00A-ABA2AC4E1B1E}" type="pres">
      <dgm:prSet presAssocID="{BF4785C4-07A9-4601-932F-8695A97F36BF}" presName="childText" presStyleLbl="bgAcc1" presStyleIdx="3" presStyleCnt="4">
        <dgm:presLayoutVars>
          <dgm:bulletEnabled val="1"/>
        </dgm:presLayoutVars>
      </dgm:prSet>
      <dgm:spPr/>
    </dgm:pt>
  </dgm:ptLst>
  <dgm:cxnLst>
    <dgm:cxn modelId="{FA3D9900-00A0-4AE6-9309-A4F543CAAE23}" type="presOf" srcId="{EF4236C3-3B8E-470A-B263-39A75EC4FA77}" destId="{71762A74-B063-4FE9-9E12-0BA6A686FA23}" srcOrd="0" destOrd="0" presId="urn:microsoft.com/office/officeart/2005/8/layout/hierarchy3"/>
    <dgm:cxn modelId="{E40D4111-F35C-40B6-978C-6C24256ABE7F}" type="presOf" srcId="{00955888-96D0-4305-8B21-77201E6F3586}" destId="{8ED2ECAE-3107-417E-B9C1-E498D8CE42D1}" srcOrd="0" destOrd="0" presId="urn:microsoft.com/office/officeart/2005/8/layout/hierarchy3"/>
    <dgm:cxn modelId="{F73C2617-21BB-4C75-AE10-94D83392C9D7}" type="presOf" srcId="{119DFBA5-1B35-45C7-B846-CCBA6602238F}" destId="{93902BBC-FDE0-4F06-9BE3-6C86D15F1F99}" srcOrd="0" destOrd="0" presId="urn:microsoft.com/office/officeart/2005/8/layout/hierarchy3"/>
    <dgm:cxn modelId="{74AF211B-71C3-4049-A5D9-EEBA243C22B5}" srcId="{FFB2E7F2-40E7-4B94-9B03-4EA25A2FCE42}" destId="{B68CD9B9-4541-499F-BE54-68D72D5BA2C5}" srcOrd="0" destOrd="0" parTransId="{119DFBA5-1B35-45C7-B846-CCBA6602238F}" sibTransId="{DC7500FB-BE47-46EF-82BA-4EAA236594ED}"/>
    <dgm:cxn modelId="{2A24BB1D-1560-47F8-BCFE-3A3EE753A897}" type="presOf" srcId="{3051FD0C-93D8-4964-8555-54F2EABAB117}" destId="{4A4F7DC8-FD41-4BAF-AEC2-197A82367284}" srcOrd="0" destOrd="0" presId="urn:microsoft.com/office/officeart/2005/8/layout/hierarchy3"/>
    <dgm:cxn modelId="{E0E90622-A20A-4B22-B198-CA45DC8620AA}" type="presOf" srcId="{80987B93-5892-428A-804A-4990A3770E36}" destId="{D4B42A48-65C1-4A06-9B28-05C3232CB8F2}" srcOrd="0" destOrd="0" presId="urn:microsoft.com/office/officeart/2005/8/layout/hierarchy3"/>
    <dgm:cxn modelId="{5F1C7E24-070A-4C9A-B764-5D49D2F37AD6}" type="presOf" srcId="{38C19822-F3E1-4A6B-9F9B-1F7A0C05656A}" destId="{04974A84-07C9-48B2-BB30-D9881E626CAA}" srcOrd="0" destOrd="0" presId="urn:microsoft.com/office/officeart/2005/8/layout/hierarchy3"/>
    <dgm:cxn modelId="{403D0B27-1BB5-40C4-9447-E0643D247EEE}" srcId="{6C14F221-38F6-45B2-B318-81BF9BCC198A}" destId="{FFB2E7F2-40E7-4B94-9B03-4EA25A2FCE42}" srcOrd="0" destOrd="0" parTransId="{9B7F6DE6-0157-49D4-A128-A8C910753298}" sibTransId="{850C684C-9B34-439C-8059-C75A87076837}"/>
    <dgm:cxn modelId="{86EA8E2D-BCDB-4EFD-97AA-D0F01A0C14B6}" type="presOf" srcId="{6C14F221-38F6-45B2-B318-81BF9BCC198A}" destId="{F4E852E5-8CC5-4F5C-A8BC-6A5B1D833AC7}" srcOrd="0" destOrd="0" presId="urn:microsoft.com/office/officeart/2005/8/layout/hierarchy3"/>
    <dgm:cxn modelId="{26A7C52D-E4F5-40C6-9A51-02A658328A29}" type="presOf" srcId="{B68CD9B9-4541-499F-BE54-68D72D5BA2C5}" destId="{0FE18352-D0D1-49F1-9AB4-6CDA147F594C}" srcOrd="0" destOrd="0" presId="urn:microsoft.com/office/officeart/2005/8/layout/hierarchy3"/>
    <dgm:cxn modelId="{33930C3D-D0F4-4CDE-9E04-3A2C553FF7D4}" type="presOf" srcId="{FD6F42FE-1AEF-4E19-8C9D-665C766CEFE4}" destId="{A5394A84-18FD-4E82-A67F-116746EC3D43}" srcOrd="0" destOrd="0" presId="urn:microsoft.com/office/officeart/2005/8/layout/hierarchy3"/>
    <dgm:cxn modelId="{7DD6B568-313E-4059-919C-3660C6D29B4C}" type="presOf" srcId="{FFB2E7F2-40E7-4B94-9B03-4EA25A2FCE42}" destId="{D89963D3-CD9C-43C8-A93E-71CC6B093FFE}" srcOrd="1" destOrd="0" presId="urn:microsoft.com/office/officeart/2005/8/layout/hierarchy3"/>
    <dgm:cxn modelId="{D1468C4D-F1B1-4120-BCC5-833F7A24EE3A}" srcId="{80987B93-5892-428A-804A-4990A3770E36}" destId="{BF4785C4-07A9-4601-932F-8695A97F36BF}" srcOrd="1" destOrd="0" parTransId="{38C19822-F3E1-4A6B-9F9B-1F7A0C05656A}" sibTransId="{C19DF793-0543-44D6-936D-EE084B593A88}"/>
    <dgm:cxn modelId="{8DB19D50-7CCB-4F89-8DF4-AF35620DA32E}" srcId="{6C14F221-38F6-45B2-B318-81BF9BCC198A}" destId="{80987B93-5892-428A-804A-4990A3770E36}" srcOrd="1" destOrd="0" parTransId="{DF27C2DD-2409-4E85-9204-B019724431F4}" sibTransId="{179F341C-1FDD-4588-B92B-72BC1AA4A18E}"/>
    <dgm:cxn modelId="{A0CC7651-2958-42F9-AFF5-EC1357F7ABE1}" srcId="{FFB2E7F2-40E7-4B94-9B03-4EA25A2FCE42}" destId="{00955888-96D0-4305-8B21-77201E6F3586}" srcOrd="1" destOrd="0" parTransId="{EF4236C3-3B8E-470A-B263-39A75EC4FA77}" sibTransId="{4A789901-FF75-4069-A30E-B1361B41C540}"/>
    <dgm:cxn modelId="{71357478-DE01-47BF-B23A-FF90A4B6F185}" type="presOf" srcId="{80987B93-5892-428A-804A-4990A3770E36}" destId="{403536FC-4B82-46AB-B6CA-B9EC69BBD06D}" srcOrd="1" destOrd="0" presId="urn:microsoft.com/office/officeart/2005/8/layout/hierarchy3"/>
    <dgm:cxn modelId="{3DDA2787-0B73-40CC-8234-07AD06084863}" srcId="{80987B93-5892-428A-804A-4990A3770E36}" destId="{FD6F42FE-1AEF-4E19-8C9D-665C766CEFE4}" srcOrd="0" destOrd="0" parTransId="{3051FD0C-93D8-4964-8555-54F2EABAB117}" sibTransId="{E3CC8F88-D3EB-4F94-8F0A-A58A074BF5FB}"/>
    <dgm:cxn modelId="{37418E9C-0B3F-4849-8BD5-7B3D52E9B80F}" type="presOf" srcId="{BF4785C4-07A9-4601-932F-8695A97F36BF}" destId="{575A3250-294E-49D8-A00A-ABA2AC4E1B1E}" srcOrd="0" destOrd="0" presId="urn:microsoft.com/office/officeart/2005/8/layout/hierarchy3"/>
    <dgm:cxn modelId="{57C9A4FD-1C72-4140-BBD0-E95B26143876}" type="presOf" srcId="{FFB2E7F2-40E7-4B94-9B03-4EA25A2FCE42}" destId="{DE434061-BB79-4566-BC9A-702C30C22DAC}" srcOrd="0" destOrd="0" presId="urn:microsoft.com/office/officeart/2005/8/layout/hierarchy3"/>
    <dgm:cxn modelId="{D80F3F25-D52C-44EB-8481-F5CB9F47E603}" type="presParOf" srcId="{F4E852E5-8CC5-4F5C-A8BC-6A5B1D833AC7}" destId="{F2AF03B5-14EA-4CA8-87C4-D7DDF95567BA}" srcOrd="0" destOrd="0" presId="urn:microsoft.com/office/officeart/2005/8/layout/hierarchy3"/>
    <dgm:cxn modelId="{7BD5D25D-5F04-4A3B-BFBD-E93623F09C31}" type="presParOf" srcId="{F2AF03B5-14EA-4CA8-87C4-D7DDF95567BA}" destId="{7F02BF67-41A2-4B23-A65D-6D4B1727ABA5}" srcOrd="0" destOrd="0" presId="urn:microsoft.com/office/officeart/2005/8/layout/hierarchy3"/>
    <dgm:cxn modelId="{C2CD2907-6739-470C-8B2D-48B78B8A03EB}" type="presParOf" srcId="{7F02BF67-41A2-4B23-A65D-6D4B1727ABA5}" destId="{DE434061-BB79-4566-BC9A-702C30C22DAC}" srcOrd="0" destOrd="0" presId="urn:microsoft.com/office/officeart/2005/8/layout/hierarchy3"/>
    <dgm:cxn modelId="{A971EAE0-5233-4006-B92B-566768D160B9}" type="presParOf" srcId="{7F02BF67-41A2-4B23-A65D-6D4B1727ABA5}" destId="{D89963D3-CD9C-43C8-A93E-71CC6B093FFE}" srcOrd="1" destOrd="0" presId="urn:microsoft.com/office/officeart/2005/8/layout/hierarchy3"/>
    <dgm:cxn modelId="{27A56AB1-F9DD-4443-8F72-8F9F54811C57}" type="presParOf" srcId="{F2AF03B5-14EA-4CA8-87C4-D7DDF95567BA}" destId="{7CC4CE30-7C9C-4B07-9C56-20AFB02CD293}" srcOrd="1" destOrd="0" presId="urn:microsoft.com/office/officeart/2005/8/layout/hierarchy3"/>
    <dgm:cxn modelId="{19E97874-6B27-4004-8EB9-B5BAD1101D31}" type="presParOf" srcId="{7CC4CE30-7C9C-4B07-9C56-20AFB02CD293}" destId="{93902BBC-FDE0-4F06-9BE3-6C86D15F1F99}" srcOrd="0" destOrd="0" presId="urn:microsoft.com/office/officeart/2005/8/layout/hierarchy3"/>
    <dgm:cxn modelId="{C0A30440-0D24-4FF2-B3D6-01F3CA193620}" type="presParOf" srcId="{7CC4CE30-7C9C-4B07-9C56-20AFB02CD293}" destId="{0FE18352-D0D1-49F1-9AB4-6CDA147F594C}" srcOrd="1" destOrd="0" presId="urn:microsoft.com/office/officeart/2005/8/layout/hierarchy3"/>
    <dgm:cxn modelId="{EE3C4C00-E09D-4E1C-8255-AE66A097CECF}" type="presParOf" srcId="{7CC4CE30-7C9C-4B07-9C56-20AFB02CD293}" destId="{71762A74-B063-4FE9-9E12-0BA6A686FA23}" srcOrd="2" destOrd="0" presId="urn:microsoft.com/office/officeart/2005/8/layout/hierarchy3"/>
    <dgm:cxn modelId="{F024FFD3-4EB0-4C88-8E95-CD971C79F32B}" type="presParOf" srcId="{7CC4CE30-7C9C-4B07-9C56-20AFB02CD293}" destId="{8ED2ECAE-3107-417E-B9C1-E498D8CE42D1}" srcOrd="3" destOrd="0" presId="urn:microsoft.com/office/officeart/2005/8/layout/hierarchy3"/>
    <dgm:cxn modelId="{57A9D7AB-6CF7-4090-93E5-739AC6FEE65F}" type="presParOf" srcId="{F4E852E5-8CC5-4F5C-A8BC-6A5B1D833AC7}" destId="{91353410-90EA-4337-A687-B833E3DCEFFD}" srcOrd="1" destOrd="0" presId="urn:microsoft.com/office/officeart/2005/8/layout/hierarchy3"/>
    <dgm:cxn modelId="{77B5E421-349D-4A07-B5D9-94733EC7016E}" type="presParOf" srcId="{91353410-90EA-4337-A687-B833E3DCEFFD}" destId="{A4E70330-50F5-484C-8450-ED7F3B3DAEE3}" srcOrd="0" destOrd="0" presId="urn:microsoft.com/office/officeart/2005/8/layout/hierarchy3"/>
    <dgm:cxn modelId="{FD827872-B339-4692-9A41-173D77EA62E5}" type="presParOf" srcId="{A4E70330-50F5-484C-8450-ED7F3B3DAEE3}" destId="{D4B42A48-65C1-4A06-9B28-05C3232CB8F2}" srcOrd="0" destOrd="0" presId="urn:microsoft.com/office/officeart/2005/8/layout/hierarchy3"/>
    <dgm:cxn modelId="{5DA5B4E0-F724-4B24-AA77-6743B829BB16}" type="presParOf" srcId="{A4E70330-50F5-484C-8450-ED7F3B3DAEE3}" destId="{403536FC-4B82-46AB-B6CA-B9EC69BBD06D}" srcOrd="1" destOrd="0" presId="urn:microsoft.com/office/officeart/2005/8/layout/hierarchy3"/>
    <dgm:cxn modelId="{AC92D200-3716-4E1D-BBE5-8820855515C1}" type="presParOf" srcId="{91353410-90EA-4337-A687-B833E3DCEFFD}" destId="{D841CC30-5351-4413-988D-B843C6DCD62D}" srcOrd="1" destOrd="0" presId="urn:microsoft.com/office/officeart/2005/8/layout/hierarchy3"/>
    <dgm:cxn modelId="{F236F836-1D39-4627-AC7B-F966DB7ECB61}" type="presParOf" srcId="{D841CC30-5351-4413-988D-B843C6DCD62D}" destId="{4A4F7DC8-FD41-4BAF-AEC2-197A82367284}" srcOrd="0" destOrd="0" presId="urn:microsoft.com/office/officeart/2005/8/layout/hierarchy3"/>
    <dgm:cxn modelId="{6F076261-CE4B-47D2-9CC0-33C1DFD372AF}" type="presParOf" srcId="{D841CC30-5351-4413-988D-B843C6DCD62D}" destId="{A5394A84-18FD-4E82-A67F-116746EC3D43}" srcOrd="1" destOrd="0" presId="urn:microsoft.com/office/officeart/2005/8/layout/hierarchy3"/>
    <dgm:cxn modelId="{76403941-0109-49A2-9866-3ECA729BEA9B}" type="presParOf" srcId="{D841CC30-5351-4413-988D-B843C6DCD62D}" destId="{04974A84-07C9-48B2-BB30-D9881E626CAA}" srcOrd="2" destOrd="0" presId="urn:microsoft.com/office/officeart/2005/8/layout/hierarchy3"/>
    <dgm:cxn modelId="{D554414A-A259-4431-AEA9-02432D3F62B6}" type="presParOf" srcId="{D841CC30-5351-4413-988D-B843C6DCD62D}" destId="{575A3250-294E-49D8-A00A-ABA2AC4E1B1E}"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34061-BB79-4566-BC9A-702C30C22DAC}">
      <dsp:nvSpPr>
        <dsp:cNvPr id="0" name=""/>
        <dsp:cNvSpPr/>
      </dsp:nvSpPr>
      <dsp:spPr>
        <a:xfrm>
          <a:off x="373" y="271223"/>
          <a:ext cx="1358898" cy="679449"/>
        </a:xfrm>
        <a:prstGeom prst="roundRect">
          <a:avLst>
            <a:gd name="adj" fmla="val 10000"/>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30000" dirty="0">
              <a:latin typeface="Arial" panose="020B0604020202020204" pitchFamily="34" charset="0"/>
              <a:cs typeface="Arial" panose="020B0604020202020204" pitchFamily="34" charset="0"/>
            </a:rPr>
            <a:t>68</a:t>
          </a:r>
          <a:r>
            <a:rPr lang="en-US" sz="2000" kern="1200" dirty="0">
              <a:latin typeface="Arial" panose="020B0604020202020204" pitchFamily="34" charset="0"/>
              <a:cs typeface="Arial" panose="020B0604020202020204" pitchFamily="34" charset="0"/>
            </a:rPr>
            <a:t>Ga-PET</a:t>
          </a:r>
        </a:p>
      </dsp:txBody>
      <dsp:txXfrm>
        <a:off x="20273" y="291123"/>
        <a:ext cx="1319098" cy="639649"/>
      </dsp:txXfrm>
    </dsp:sp>
    <dsp:sp modelId="{93902BBC-FDE0-4F06-9BE3-6C86D15F1F99}">
      <dsp:nvSpPr>
        <dsp:cNvPr id="0" name=""/>
        <dsp:cNvSpPr/>
      </dsp:nvSpPr>
      <dsp:spPr>
        <a:xfrm>
          <a:off x="136263" y="950672"/>
          <a:ext cx="135889" cy="509587"/>
        </a:xfrm>
        <a:custGeom>
          <a:avLst/>
          <a:gdLst/>
          <a:ahLst/>
          <a:cxnLst/>
          <a:rect l="0" t="0" r="0" b="0"/>
          <a:pathLst>
            <a:path>
              <a:moveTo>
                <a:pt x="0" y="0"/>
              </a:moveTo>
              <a:lnTo>
                <a:pt x="0" y="509587"/>
              </a:lnTo>
              <a:lnTo>
                <a:pt x="135889" y="509587"/>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FE18352-D0D1-49F1-9AB4-6CDA147F594C}">
      <dsp:nvSpPr>
        <dsp:cNvPr id="0" name=""/>
        <dsp:cNvSpPr/>
      </dsp:nvSpPr>
      <dsp:spPr>
        <a:xfrm>
          <a:off x="272153" y="1120535"/>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IMCM</a:t>
          </a:r>
          <a:endParaRPr lang="en-US" sz="2000" kern="1200" dirty="0">
            <a:latin typeface="Arial" panose="020B0604020202020204" pitchFamily="34" charset="0"/>
            <a:cs typeface="Arial" panose="020B0604020202020204" pitchFamily="34" charset="0"/>
          </a:endParaRPr>
        </a:p>
      </dsp:txBody>
      <dsp:txXfrm>
        <a:off x="292053" y="1140435"/>
        <a:ext cx="1047319" cy="639649"/>
      </dsp:txXfrm>
    </dsp:sp>
    <dsp:sp modelId="{71762A74-B063-4FE9-9E12-0BA6A686FA23}">
      <dsp:nvSpPr>
        <dsp:cNvPr id="0" name=""/>
        <dsp:cNvSpPr/>
      </dsp:nvSpPr>
      <dsp:spPr>
        <a:xfrm>
          <a:off x="136263" y="950672"/>
          <a:ext cx="135889" cy="1358898"/>
        </a:xfrm>
        <a:custGeom>
          <a:avLst/>
          <a:gdLst/>
          <a:ahLst/>
          <a:cxnLst/>
          <a:rect l="0" t="0" r="0" b="0"/>
          <a:pathLst>
            <a:path>
              <a:moveTo>
                <a:pt x="0" y="0"/>
              </a:moveTo>
              <a:lnTo>
                <a:pt x="0" y="1358898"/>
              </a:lnTo>
              <a:lnTo>
                <a:pt x="135889" y="135889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ED2ECAE-3107-417E-B9C1-E498D8CE42D1}">
      <dsp:nvSpPr>
        <dsp:cNvPr id="0" name=""/>
        <dsp:cNvSpPr/>
      </dsp:nvSpPr>
      <dsp:spPr>
        <a:xfrm>
          <a:off x="272153" y="1969847"/>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ADCM</a:t>
          </a:r>
          <a:endParaRPr lang="en-US" sz="2000" kern="1200" dirty="0">
            <a:latin typeface="Arial" panose="020B0604020202020204" pitchFamily="34" charset="0"/>
            <a:cs typeface="Arial" panose="020B0604020202020204" pitchFamily="34" charset="0"/>
          </a:endParaRPr>
        </a:p>
      </dsp:txBody>
      <dsp:txXfrm>
        <a:off x="292053" y="1989747"/>
        <a:ext cx="1047319" cy="639649"/>
      </dsp:txXfrm>
    </dsp:sp>
    <dsp:sp modelId="{D4B42A48-65C1-4A06-9B28-05C3232CB8F2}">
      <dsp:nvSpPr>
        <dsp:cNvPr id="0" name=""/>
        <dsp:cNvSpPr/>
      </dsp:nvSpPr>
      <dsp:spPr>
        <a:xfrm>
          <a:off x="1698996" y="271223"/>
          <a:ext cx="1358898" cy="679449"/>
        </a:xfrm>
        <a:prstGeom prst="roundRect">
          <a:avLst>
            <a:gd name="adj" fmla="val 10000"/>
          </a:avLst>
        </a:prstGeom>
        <a:solidFill>
          <a:srgbClr val="3E006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30000" dirty="0">
              <a:latin typeface="Arial" panose="020B0604020202020204" pitchFamily="34" charset="0"/>
              <a:cs typeface="Arial" panose="020B0604020202020204" pitchFamily="34" charset="0"/>
            </a:rPr>
            <a:t>18</a:t>
          </a:r>
          <a:r>
            <a:rPr lang="en-US" sz="2000" kern="1200" dirty="0">
              <a:latin typeface="Arial" panose="020B0604020202020204" pitchFamily="34" charset="0"/>
              <a:cs typeface="Arial" panose="020B0604020202020204" pitchFamily="34" charset="0"/>
            </a:rPr>
            <a:t>F-FDG</a:t>
          </a:r>
        </a:p>
      </dsp:txBody>
      <dsp:txXfrm>
        <a:off x="1718896" y="291123"/>
        <a:ext cx="1319098" cy="639649"/>
      </dsp:txXfrm>
    </dsp:sp>
    <dsp:sp modelId="{4A4F7DC8-FD41-4BAF-AEC2-197A82367284}">
      <dsp:nvSpPr>
        <dsp:cNvPr id="0" name=""/>
        <dsp:cNvSpPr/>
      </dsp:nvSpPr>
      <dsp:spPr>
        <a:xfrm>
          <a:off x="1834886" y="950672"/>
          <a:ext cx="135889" cy="509587"/>
        </a:xfrm>
        <a:custGeom>
          <a:avLst/>
          <a:gdLst/>
          <a:ahLst/>
          <a:cxnLst/>
          <a:rect l="0" t="0" r="0" b="0"/>
          <a:pathLst>
            <a:path>
              <a:moveTo>
                <a:pt x="0" y="0"/>
              </a:moveTo>
              <a:lnTo>
                <a:pt x="0" y="509587"/>
              </a:lnTo>
              <a:lnTo>
                <a:pt x="135889" y="509587"/>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5394A84-18FD-4E82-A67F-116746EC3D43}">
      <dsp:nvSpPr>
        <dsp:cNvPr id="0" name=""/>
        <dsp:cNvSpPr/>
      </dsp:nvSpPr>
      <dsp:spPr>
        <a:xfrm>
          <a:off x="1970776" y="1120535"/>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TL-MC</a:t>
          </a:r>
          <a:endParaRPr lang="en-US" sz="2000" kern="1200" dirty="0">
            <a:latin typeface="Arial" panose="020B0604020202020204" pitchFamily="34" charset="0"/>
            <a:cs typeface="Arial" panose="020B0604020202020204" pitchFamily="34" charset="0"/>
          </a:endParaRPr>
        </a:p>
      </dsp:txBody>
      <dsp:txXfrm>
        <a:off x="1990676" y="1140435"/>
        <a:ext cx="1047319" cy="639649"/>
      </dsp:txXfrm>
    </dsp:sp>
    <dsp:sp modelId="{04974A84-07C9-48B2-BB30-D9881E626CAA}">
      <dsp:nvSpPr>
        <dsp:cNvPr id="0" name=""/>
        <dsp:cNvSpPr/>
      </dsp:nvSpPr>
      <dsp:spPr>
        <a:xfrm>
          <a:off x="1834886" y="950672"/>
          <a:ext cx="135889" cy="1358898"/>
        </a:xfrm>
        <a:custGeom>
          <a:avLst/>
          <a:gdLst/>
          <a:ahLst/>
          <a:cxnLst/>
          <a:rect l="0" t="0" r="0" b="0"/>
          <a:pathLst>
            <a:path>
              <a:moveTo>
                <a:pt x="0" y="0"/>
              </a:moveTo>
              <a:lnTo>
                <a:pt x="0" y="1358898"/>
              </a:lnTo>
              <a:lnTo>
                <a:pt x="135889" y="135889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75A3250-294E-49D8-A00A-ABA2AC4E1B1E}">
      <dsp:nvSpPr>
        <dsp:cNvPr id="0" name=""/>
        <dsp:cNvSpPr/>
      </dsp:nvSpPr>
      <dsp:spPr>
        <a:xfrm>
          <a:off x="1970776" y="1969847"/>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ADCM</a:t>
          </a:r>
          <a:endParaRPr lang="en-US" sz="2000" kern="1200" dirty="0">
            <a:latin typeface="Arial" panose="020B0604020202020204" pitchFamily="34" charset="0"/>
            <a:cs typeface="Arial" panose="020B0604020202020204" pitchFamily="34" charset="0"/>
          </a:endParaRPr>
        </a:p>
      </dsp:txBody>
      <dsp:txXfrm>
        <a:off x="1990676" y="1989747"/>
        <a:ext cx="1047319" cy="6396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8/22/2024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8/22/2024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Hello everyone, thank you for joining us today.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Sama Shahpouri, and I'm presenting my thesis titled "Deep Learning-Based PET Image Correction Toward Quantitative Imaging."</a:t>
            </a:r>
            <a:endParaRPr lang="en-US" dirty="0"/>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349311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Abadi Extra Light" panose="020B0204020104020204" pitchFamily="34" charset="0"/>
                <a:ea typeface="Aptos" panose="020B0004020202020204" pitchFamily="34" charset="0"/>
                <a:cs typeface="Arial" panose="020B0604020202020204" pitchFamily="34" charset="0"/>
              </a:rPr>
              <a:t>For semi direct method, we inspire an idea of </a:t>
            </a:r>
            <a:r>
              <a:rPr lang="en-NL" sz="1800" dirty="0">
                <a:effectLst/>
                <a:latin typeface="Abadi Extra Light" panose="020B0204020104020204" pitchFamily="34" charset="0"/>
                <a:ea typeface="Aptos" panose="020B0004020202020204" pitchFamily="34" charset="0"/>
                <a:cs typeface="Arial" panose="020B0604020202020204" pitchFamily="34" charset="0"/>
              </a:rPr>
              <a:t>A recent </a:t>
            </a:r>
            <a:r>
              <a:rPr lang="en-GB" sz="1800" dirty="0">
                <a:effectLst/>
                <a:latin typeface="Abadi Extra Light" panose="020B0204020104020204" pitchFamily="34" charset="0"/>
                <a:ea typeface="Aptos" panose="020B0004020202020204" pitchFamily="34" charset="0"/>
                <a:cs typeface="Arial" panose="020B0604020202020204" pitchFamily="34" charset="0"/>
              </a:rPr>
              <a:t>published </a:t>
            </a:r>
            <a:r>
              <a:rPr lang="en-NL" sz="1800" dirty="0">
                <a:effectLst/>
                <a:latin typeface="Abadi Extra Light" panose="020B0204020104020204" pitchFamily="34" charset="0"/>
                <a:ea typeface="Aptos" panose="020B0004020202020204" pitchFamily="34" charset="0"/>
                <a:cs typeface="Arial" panose="020B0604020202020204" pitchFamily="34" charset="0"/>
              </a:rPr>
              <a:t>article for </a:t>
            </a:r>
            <a:r>
              <a:rPr lang="en-GB" sz="1800" dirty="0">
                <a:effectLst/>
                <a:latin typeface="Abadi Extra Light" panose="020B0204020104020204" pitchFamily="34" charset="0"/>
                <a:ea typeface="Aptos" panose="020B0004020202020204" pitchFamily="34" charset="0"/>
                <a:cs typeface="Arial" panose="020B0604020202020204" pitchFamily="34" charset="0"/>
              </a:rPr>
              <a:t>tackling</a:t>
            </a:r>
            <a:r>
              <a:rPr lang="en-NL" sz="1800" dirty="0">
                <a:effectLst/>
                <a:latin typeface="Abadi Extra Light" panose="020B0204020104020204" pitchFamily="34" charset="0"/>
                <a:ea typeface="Aptos" panose="020B0004020202020204" pitchFamily="34" charset="0"/>
                <a:cs typeface="Arial" panose="020B0604020202020204" pitchFamily="34" charset="0"/>
              </a:rPr>
              <a:t> the issue of different radiotracer distributions in</a:t>
            </a:r>
            <a:r>
              <a:rPr lang="en-GB" sz="1800" dirty="0">
                <a:effectLst/>
                <a:latin typeface="Abadi Extra Light" panose="020B0204020104020204" pitchFamily="34" charset="0"/>
                <a:ea typeface="Aptos" panose="020B0004020202020204" pitchFamily="34" charset="0"/>
                <a:cs typeface="Arial" panose="020B0604020202020204" pitchFamily="34" charset="0"/>
              </a:rPr>
              <a:t>side</a:t>
            </a:r>
            <a:r>
              <a:rPr lang="en-NL" sz="1800" dirty="0">
                <a:effectLst/>
                <a:latin typeface="Abadi Extra Light" panose="020B0204020104020204" pitchFamily="34" charset="0"/>
                <a:ea typeface="Aptos" panose="020B0004020202020204" pitchFamily="34" charset="0"/>
                <a:cs typeface="Arial" panose="020B0604020202020204" pitchFamily="34" charset="0"/>
              </a:rPr>
              <a:t> the body.</a:t>
            </a:r>
            <a:endParaRPr lang="en-GB" sz="1800" dirty="0">
              <a:effectLst/>
              <a:latin typeface="Abadi Extra Light" panose="020B0204020104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dirty="0">
                <a:effectLst/>
                <a:latin typeface="Abadi Extra Light" panose="020B0204020104020204" pitchFamily="34" charset="0"/>
                <a:ea typeface="Aptos" panose="020B0004020202020204" pitchFamily="34" charset="0"/>
                <a:cs typeface="Arial" panose="020B0604020202020204" pitchFamily="34" charset="0"/>
              </a:rPr>
              <a:t>It says: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every MAC image </a:t>
            </a:r>
            <a:r>
              <a:rPr lang="en-GB" sz="1800" dirty="0">
                <a:effectLst/>
                <a:latin typeface="Abadi Extra Light" panose="020B0204020104020204" pitchFamily="34" charset="0"/>
                <a:ea typeface="Aptos" panose="020B0004020202020204" pitchFamily="34" charset="0"/>
                <a:cs typeface="Arial" panose="020B0604020202020204" pitchFamily="34" charset="0"/>
              </a:rPr>
              <a:t>carry</a:t>
            </a:r>
            <a:r>
              <a:rPr lang="en-NL" sz="1800" dirty="0">
                <a:effectLst/>
                <a:latin typeface="Abadi Extra Light" panose="020B0204020104020204" pitchFamily="34" charset="0"/>
                <a:ea typeface="Aptos" panose="020B0004020202020204" pitchFamily="34" charset="0"/>
                <a:cs typeface="Arial" panose="020B0604020202020204" pitchFamily="34" charset="0"/>
              </a:rPr>
              <a:t> both anatomical information and radiotracer distribution information,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So if we just train our network on the anatomy-dependent part</a:t>
            </a:r>
            <a:r>
              <a:rPr lang="en-GB" sz="1800" dirty="0">
                <a:effectLst/>
                <a:latin typeface="Abadi Extra Light" panose="020B0204020104020204" pitchFamily="34" charset="0"/>
                <a:ea typeface="Aptos" panose="020B0004020202020204" pitchFamily="34" charset="0"/>
                <a:cs typeface="Arial" panose="020B0604020202020204" pitchFamily="34" charset="0"/>
              </a:rPr>
              <a:t> or ADCM</a:t>
            </a:r>
            <a:r>
              <a:rPr lang="en-NL" sz="1800" dirty="0">
                <a:effectLst/>
                <a:latin typeface="Abadi Extra Light" panose="020B0204020104020204" pitchFamily="34" charset="0"/>
                <a:ea typeface="Aptos" panose="020B0004020202020204" pitchFamily="34" charset="0"/>
                <a:cs typeface="Arial" panose="020B0604020202020204" pitchFamily="34" charset="0"/>
              </a:rPr>
              <a:t>, we can get a model which </a:t>
            </a:r>
            <a:r>
              <a:rPr lang="en-GB" sz="1800" dirty="0">
                <a:effectLst/>
                <a:latin typeface="Abadi Extra Light" panose="020B0204020104020204" pitchFamily="34" charset="0"/>
                <a:ea typeface="Aptos" panose="020B0004020202020204" pitchFamily="34" charset="0"/>
                <a:cs typeface="Arial" panose="020B0604020202020204" pitchFamily="34" charset="0"/>
              </a:rPr>
              <a:t>might be</a:t>
            </a:r>
            <a:r>
              <a:rPr lang="en-NL" sz="1800" dirty="0">
                <a:effectLst/>
                <a:latin typeface="Abadi Extra Light" panose="020B0204020104020204" pitchFamily="34" charset="0"/>
                <a:ea typeface="Aptos" panose="020B0004020202020204" pitchFamily="34" charset="0"/>
                <a:cs typeface="Arial" panose="020B0604020202020204" pitchFamily="34" charset="0"/>
              </a:rPr>
              <a:t> </a:t>
            </a:r>
            <a:r>
              <a:rPr lang="en-GB" sz="1800" dirty="0">
                <a:effectLst/>
                <a:latin typeface="Abadi Extra Light" panose="020B0204020104020204" pitchFamily="34" charset="0"/>
                <a:ea typeface="Aptos" panose="020B0004020202020204" pitchFamily="34" charset="0"/>
                <a:cs typeface="Arial" panose="020B0604020202020204" pitchFamily="34" charset="0"/>
              </a:rPr>
              <a:t>in</a:t>
            </a:r>
            <a:r>
              <a:rPr lang="en-NL" sz="1800" dirty="0">
                <a:effectLst/>
                <a:latin typeface="Abadi Extra Light" panose="020B0204020104020204" pitchFamily="34" charset="0"/>
                <a:ea typeface="Aptos" panose="020B0004020202020204" pitchFamily="34" charset="0"/>
                <a:cs typeface="Arial" panose="020B0604020202020204" pitchFamily="34" charset="0"/>
              </a:rPr>
              <a:t>dependent </a:t>
            </a:r>
            <a:r>
              <a:rPr lang="en-GB" sz="1800" dirty="0">
                <a:effectLst/>
                <a:latin typeface="Abadi Extra Light" panose="020B0204020104020204" pitchFamily="34" charset="0"/>
                <a:ea typeface="Aptos" panose="020B0004020202020204" pitchFamily="34" charset="0"/>
                <a:cs typeface="Arial" panose="020B0604020202020204" pitchFamily="34" charset="0"/>
              </a:rPr>
              <a:t>from the </a:t>
            </a:r>
            <a:r>
              <a:rPr lang="en-NL" sz="1800" dirty="0">
                <a:effectLst/>
                <a:latin typeface="Abadi Extra Light" panose="020B0204020104020204" pitchFamily="34" charset="0"/>
                <a:ea typeface="Aptos" panose="020B0004020202020204" pitchFamily="34" charset="0"/>
                <a:cs typeface="Arial" panose="020B0604020202020204" pitchFamily="34" charset="0"/>
              </a:rPr>
              <a:t>tracer distribution and it might work for all radiotracer pattern.</a:t>
            </a:r>
            <a:endParaRPr lang="en-GB" sz="1800" dirty="0">
              <a:effectLst/>
              <a:latin typeface="Abadi Extra Light" panose="020B0204020104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dirty="0">
                <a:effectLst/>
                <a:latin typeface="Abadi Extra Light" panose="020B0204020104020204" pitchFamily="34" charset="0"/>
                <a:ea typeface="Aptos" panose="020B0004020202020204" pitchFamily="34" charset="0"/>
                <a:cs typeface="Arial" panose="020B0604020202020204" pitchFamily="34" charset="0"/>
              </a:rPr>
              <a:t>We can get dl image from dl </a:t>
            </a:r>
            <a:r>
              <a:rPr lang="en-GB" sz="1800" dirty="0" err="1">
                <a:effectLst/>
                <a:latin typeface="Abadi Extra Light" panose="020B0204020104020204" pitchFamily="34" charset="0"/>
                <a:ea typeface="Aptos" panose="020B0004020202020204" pitchFamily="34" charset="0"/>
                <a:cs typeface="Arial" panose="020B0604020202020204" pitchFamily="34" charset="0"/>
              </a:rPr>
              <a:t>adcm</a:t>
            </a:r>
            <a:r>
              <a:rPr lang="en-GB" sz="1800" dirty="0">
                <a:effectLst/>
                <a:latin typeface="Abadi Extra Light" panose="020B0204020104020204" pitchFamily="34" charset="0"/>
                <a:ea typeface="Aptos" panose="020B0004020202020204" pitchFamily="34" charset="0"/>
                <a:cs typeface="Arial" panose="020B0604020202020204" pitchFamily="34" charset="0"/>
              </a:rPr>
              <a:t> by a simple equation we can discuss about it later.</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CFAAAB6-A2C6-4A85-A3A1-98EFBA61C967}" type="slidenum">
              <a:rPr lang="en-US" smtClean="0"/>
              <a:t>11</a:t>
            </a:fld>
            <a:endParaRPr lang="en-US" dirty="0"/>
          </a:p>
        </p:txBody>
      </p:sp>
    </p:spTree>
    <p:extLst>
      <p:ext uri="{BB962C8B-B14F-4D97-AF65-F5344CB8AC3E}">
        <p14:creationId xmlns:p14="http://schemas.microsoft.com/office/powerpoint/2010/main" val="45331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ea typeface="Arial"/>
                <a:cs typeface="Arial"/>
                <a:sym typeface="Arial"/>
              </a:rPr>
              <a:t>Here we can see a Maximum Intensity Projection </a:t>
            </a:r>
            <a:r>
              <a:rPr lang="en-US" sz="1200" dirty="0" err="1">
                <a:latin typeface="Arial"/>
                <a:ea typeface="Arial"/>
                <a:cs typeface="Arial"/>
                <a:sym typeface="Arial"/>
              </a:rPr>
              <a:t>sapmle</a:t>
            </a:r>
            <a:r>
              <a:rPr lang="en-US" sz="1200" dirty="0">
                <a:latin typeface="Arial"/>
                <a:ea typeface="Arial"/>
                <a:cs typeface="Arial"/>
                <a:sym typeface="Arial"/>
              </a:rPr>
              <a:t> of input and targets.</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12</a:t>
            </a:fld>
            <a:endParaRPr lang="en-US" dirty="0"/>
          </a:p>
        </p:txBody>
      </p:sp>
    </p:spTree>
    <p:extLst>
      <p:ext uri="{BB962C8B-B14F-4D97-AF65-F5344CB8AC3E}">
        <p14:creationId xmlns:p14="http://schemas.microsoft.com/office/powerpoint/2010/main" val="132835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badi Extra Light" panose="020B0204020104020204" pitchFamily="34" charset="0"/>
                <a:ea typeface="Aptos" panose="020B0004020202020204" pitchFamily="34" charset="0"/>
                <a:cs typeface="Arial" panose="020B0604020202020204" pitchFamily="34" charset="0"/>
              </a:rPr>
              <a:t>For cross </a:t>
            </a:r>
            <a:r>
              <a:rPr lang="en-GB" sz="1800" dirty="0" err="1">
                <a:effectLst/>
                <a:latin typeface="Abadi Extra Light" panose="020B0204020104020204" pitchFamily="34" charset="0"/>
                <a:ea typeface="Aptos" panose="020B0004020202020204" pitchFamily="34" charset="0"/>
                <a:cs typeface="Arial" panose="020B0604020202020204" pitchFamily="34" charset="0"/>
              </a:rPr>
              <a:t>center</a:t>
            </a:r>
            <a:r>
              <a:rPr lang="en-GB" sz="1800" dirty="0">
                <a:effectLst/>
                <a:latin typeface="Abadi Extra Light" panose="020B0204020104020204" pitchFamily="34" charset="0"/>
                <a:ea typeface="Aptos" panose="020B0004020202020204" pitchFamily="34" charset="0"/>
                <a:cs typeface="Arial" panose="020B0604020202020204" pitchFamily="34" charset="0"/>
              </a:rPr>
              <a:t> evaluation, we used </a:t>
            </a:r>
            <a:r>
              <a:rPr lang="en-NL" sz="1800" dirty="0">
                <a:effectLst/>
                <a:latin typeface="Abadi Extra Light" panose="020B0204020104020204" pitchFamily="34" charset="0"/>
                <a:ea typeface="Aptos" panose="020B0004020202020204" pitchFamily="34" charset="0"/>
                <a:cs typeface="Arial" panose="020B0604020202020204" pitchFamily="34" charset="0"/>
              </a:rPr>
              <a:t>A group of 184 patient </a:t>
            </a:r>
            <a:r>
              <a:rPr lang="en-GB" sz="1800" dirty="0">
                <a:effectLst/>
                <a:latin typeface="Abadi Extra Light" panose="020B0204020104020204" pitchFamily="34" charset="0"/>
                <a:ea typeface="Aptos" panose="020B0004020202020204" pitchFamily="34" charset="0"/>
                <a:cs typeface="Arial" panose="020B0604020202020204" pitchFamily="34" charset="0"/>
              </a:rPr>
              <a:t>were </a:t>
            </a:r>
            <a:r>
              <a:rPr lang="en-NL" sz="1800" dirty="0">
                <a:effectLst/>
                <a:latin typeface="Abadi Extra Light" panose="020B0204020104020204" pitchFamily="34" charset="0"/>
                <a:ea typeface="Aptos" panose="020B0004020202020204" pitchFamily="34" charset="0"/>
                <a:cs typeface="Arial" panose="020B0604020202020204" pitchFamily="34" charset="0"/>
              </a:rPr>
              <a:t>selected from a </a:t>
            </a:r>
            <a:r>
              <a:rPr lang="en-GB" sz="1800" dirty="0">
                <a:effectLst/>
                <a:latin typeface="Abadi Extra Light" panose="020B0204020104020204" pitchFamily="34" charset="0"/>
                <a:ea typeface="Aptos" panose="020B0004020202020204" pitchFamily="34" charset="0"/>
                <a:cs typeface="Arial" panose="020B0604020202020204" pitchFamily="34" charset="0"/>
              </a:rPr>
              <a:t>cohort</a:t>
            </a:r>
            <a:r>
              <a:rPr lang="en-NL" sz="1800" dirty="0">
                <a:effectLst/>
                <a:latin typeface="Abadi Extra Light" panose="020B0204020104020204" pitchFamily="34" charset="0"/>
                <a:ea typeface="Aptos" panose="020B0004020202020204" pitchFamily="34" charset="0"/>
                <a:cs typeface="Arial" panose="020B0604020202020204" pitchFamily="34" charset="0"/>
              </a:rPr>
              <a:t> of 1000 patients 68Ga-PSMA PET/CT imaging across five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centers</a:t>
            </a:r>
            <a:r>
              <a:rPr lang="en-NL" sz="1800" dirty="0">
                <a:effectLst/>
                <a:latin typeface="Abadi Extra Light" panose="020B0204020104020204" pitchFamily="34" charset="0"/>
                <a:ea typeface="Aptos" panose="020B0004020202020204" pitchFamily="34" charset="0"/>
                <a:cs typeface="Arial" panose="020B0604020202020204" pitchFamily="34" charset="0"/>
              </a:rPr>
              <a:t>.</a:t>
            </a:r>
            <a:endParaRPr lang="en-GB" sz="1800" dirty="0">
              <a:effectLst/>
              <a:latin typeface="Abadi Extra Light" panose="020B0204020104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L" sz="1800" dirty="0">
                <a:effectLst/>
                <a:latin typeface="Abadi Extra Light" panose="020B0204020104020204" pitchFamily="34" charset="0"/>
                <a:ea typeface="Aptos" panose="020B0004020202020204" pitchFamily="34" charset="0"/>
                <a:cs typeface="Arial" panose="020B0604020202020204" pitchFamily="34" charset="0"/>
              </a:rPr>
              <a:t> Th</a:t>
            </a:r>
            <a:r>
              <a:rPr lang="en-GB" sz="1800" dirty="0">
                <a:effectLst/>
                <a:latin typeface="Abadi Extra Light" panose="020B0204020104020204" pitchFamily="34" charset="0"/>
                <a:ea typeface="Aptos" panose="020B0004020202020204" pitchFamily="34" charset="0"/>
                <a:cs typeface="Arial" panose="020B0604020202020204" pitchFamily="34" charset="0"/>
              </a:rPr>
              <a:t>e</a:t>
            </a:r>
            <a:r>
              <a:rPr lang="en-NL" sz="1800" dirty="0">
                <a:effectLst/>
                <a:latin typeface="Abadi Extra Light" panose="020B0204020104020204" pitchFamily="34" charset="0"/>
                <a:ea typeface="Aptos" panose="020B0004020202020204" pitchFamily="34" charset="0"/>
                <a:cs typeface="Arial" panose="020B0604020202020204" pitchFamily="34" charset="0"/>
              </a:rPr>
              <a:t> table shows acquisition and reconstruction parameters of each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center</a:t>
            </a:r>
            <a:r>
              <a:rPr lang="en-NL" sz="1800" dirty="0">
                <a:effectLst/>
                <a:latin typeface="Abadi Extra Light" panose="020B0204020104020204" pitchFamily="34" charset="0"/>
                <a:ea typeface="Aptos" panose="020B0004020202020204" pitchFamily="34" charset="0"/>
                <a:cs typeface="Arial" panose="020B0604020202020204" pitchFamily="34" charset="0"/>
              </a:rPr>
              <a:t>.</a:t>
            </a:r>
            <a:endParaRPr lang="en-US" sz="1800" dirty="0">
              <a:effectLst/>
              <a:latin typeface="Aptos" panose="020B0004020202020204" pitchFamily="34" charset="0"/>
              <a:ea typeface="Aptos" panose="020B0004020202020204" pitchFamily="34" charset="0"/>
              <a:cs typeface="Arial" panose="020B0604020202020204" pitchFamily="34" charset="0"/>
            </a:endParaRPr>
          </a:p>
          <a:p>
            <a:r>
              <a:rPr lang="en-NL" sz="1800" dirty="0">
                <a:effectLst/>
                <a:latin typeface="Abadi Extra Light" panose="020B0204020104020204" pitchFamily="34" charset="0"/>
                <a:ea typeface="Aptos" panose="020B0004020202020204" pitchFamily="34" charset="0"/>
                <a:cs typeface="Arial" panose="020B0604020202020204" pitchFamily="34" charset="0"/>
              </a:rPr>
              <a:t>We excluded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center</a:t>
            </a:r>
            <a:r>
              <a:rPr lang="en-NL" sz="1800" dirty="0">
                <a:effectLst/>
                <a:latin typeface="Abadi Extra Light" panose="020B0204020104020204" pitchFamily="34" charset="0"/>
                <a:ea typeface="Aptos" panose="020B0004020202020204" pitchFamily="34" charset="0"/>
                <a:cs typeface="Arial" panose="020B0604020202020204" pitchFamily="34" charset="0"/>
              </a:rPr>
              <a:t> 5 from the training and validation, as </a:t>
            </a:r>
            <a:r>
              <a:rPr lang="en-GB" sz="1800" dirty="0">
                <a:effectLst/>
                <a:latin typeface="Abadi Extra Light" panose="020B0204020104020204" pitchFamily="34" charset="0"/>
                <a:ea typeface="Aptos" panose="020B0004020202020204" pitchFamily="34" charset="0"/>
                <a:cs typeface="Arial" panose="020B0604020202020204" pitchFamily="34" charset="0"/>
              </a:rPr>
              <a:t>our </a:t>
            </a:r>
            <a:r>
              <a:rPr lang="en-NL" sz="1800" dirty="0">
                <a:effectLst/>
                <a:latin typeface="Abadi Extra Light" panose="020B0204020104020204" pitchFamily="34" charset="0"/>
                <a:ea typeface="Aptos" panose="020B0004020202020204" pitchFamily="34" charset="0"/>
                <a:cs typeface="Arial" panose="020B0604020202020204" pitchFamily="34" charset="0"/>
              </a:rPr>
              <a:t>external test set, and the rest of 4 data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wes</a:t>
            </a:r>
            <a:r>
              <a:rPr lang="en-NL" sz="1800" dirty="0">
                <a:effectLst/>
                <a:latin typeface="Abadi Extra Light" panose="020B0204020104020204" pitchFamily="34" charset="0"/>
                <a:ea typeface="Aptos" panose="020B0004020202020204" pitchFamily="34" charset="0"/>
                <a:cs typeface="Arial" panose="020B0604020202020204" pitchFamily="34" charset="0"/>
              </a:rPr>
              <a:t>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stertified</a:t>
            </a:r>
            <a:r>
              <a:rPr lang="en-GB" sz="1800" dirty="0">
                <a:effectLst/>
                <a:latin typeface="Abadi Extra Light" panose="020B0204020104020204" pitchFamily="34" charset="0"/>
                <a:ea typeface="Aptos" panose="020B0004020202020204" pitchFamily="34" charset="0"/>
                <a:cs typeface="Arial" panose="020B0604020202020204" pitchFamily="34" charset="0"/>
              </a:rPr>
              <a:t> and used for training, validation and a part of it for internal test set</a:t>
            </a:r>
            <a:r>
              <a:rPr lang="en-NL" sz="1800" dirty="0">
                <a:effectLst/>
                <a:latin typeface="Abadi Extra Light" panose="020B0204020104020204" pitchFamily="34" charset="0"/>
                <a:ea typeface="Aptos" panose="020B0004020202020204" pitchFamily="34" charset="0"/>
                <a:cs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13</a:t>
            </a:fld>
            <a:endParaRPr lang="en-US" dirty="0"/>
          </a:p>
        </p:txBody>
      </p:sp>
    </p:spTree>
    <p:extLst>
      <p:ext uri="{BB962C8B-B14F-4D97-AF65-F5344CB8AC3E}">
        <p14:creationId xmlns:p14="http://schemas.microsoft.com/office/powerpoint/2010/main" val="311767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badi Extra Light" panose="020B0204020104020204" pitchFamily="34" charset="0"/>
                <a:ea typeface="Aptos" panose="020B0004020202020204" pitchFamily="34" charset="0"/>
                <a:cs typeface="Arial" panose="020B0604020202020204" pitchFamily="34" charset="0"/>
              </a:rPr>
              <a:t>And for cross tracer assessment, </a:t>
            </a:r>
            <a:r>
              <a:rPr lang="en-NL" sz="1800" dirty="0">
                <a:effectLst/>
                <a:latin typeface="Abadi Extra Light" panose="020B0204020104020204" pitchFamily="34" charset="0"/>
                <a:ea typeface="Aptos" panose="020B0004020202020204" pitchFamily="34" charset="0"/>
                <a:cs typeface="Arial" panose="020B0604020202020204" pitchFamily="34" charset="0"/>
              </a:rPr>
              <a:t>A total of 98 clean and artifact-free images from two different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centers</a:t>
            </a:r>
            <a:r>
              <a:rPr lang="en-NL" sz="1800" dirty="0">
                <a:effectLst/>
                <a:latin typeface="Abadi Extra Light" panose="020B0204020104020204" pitchFamily="34" charset="0"/>
                <a:ea typeface="Aptos" panose="020B0004020202020204" pitchFamily="34" charset="0"/>
                <a:cs typeface="Arial" panose="020B0604020202020204" pitchFamily="34" charset="0"/>
              </a:rPr>
              <a:t> were selected.</a:t>
            </a:r>
            <a:endParaRPr lang="en-GB" sz="1800" dirty="0">
              <a:effectLst/>
              <a:latin typeface="Abadi Extra Light" panose="020B0204020104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L" sz="1800" dirty="0">
                <a:effectLst/>
                <a:latin typeface="Abadi Extra Light" panose="020B0204020104020204" pitchFamily="34" charset="0"/>
                <a:ea typeface="Aptos" panose="020B0004020202020204" pitchFamily="34" charset="0"/>
                <a:cs typeface="Arial" panose="020B0604020202020204" pitchFamily="34" charset="0"/>
              </a:rPr>
              <a:t> As our cross-tracer dataset. 20% of data was selected for test and 65% and 15% were selected for tuning and validation respectively.</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14</a:t>
            </a:fld>
            <a:endParaRPr lang="en-US" dirty="0"/>
          </a:p>
        </p:txBody>
      </p:sp>
    </p:spTree>
    <p:extLst>
      <p:ext uri="{BB962C8B-B14F-4D97-AF65-F5344CB8AC3E}">
        <p14:creationId xmlns:p14="http://schemas.microsoft.com/office/powerpoint/2010/main" val="344692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artifactual</a:t>
            </a:r>
            <a:r>
              <a:rPr lang="en-GB" dirty="0"/>
              <a:t> images were as our </a:t>
            </a:r>
            <a:r>
              <a:rPr lang="en-GB" dirty="0" err="1"/>
              <a:t>tirth</a:t>
            </a:r>
            <a:r>
              <a:rPr lang="en-GB" dirty="0"/>
              <a:t> dataset.</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15</a:t>
            </a:fld>
            <a:endParaRPr lang="en-US" dirty="0"/>
          </a:p>
        </p:txBody>
      </p:sp>
    </p:spTree>
    <p:extLst>
      <p:ext uri="{BB962C8B-B14F-4D97-AF65-F5344CB8AC3E}">
        <p14:creationId xmlns:p14="http://schemas.microsoft.com/office/powerpoint/2010/main" val="1922600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a:t>
            </a:r>
            <a:r>
              <a:rPr lang="en-GB" dirty="0" err="1"/>
              <a:t>unet</a:t>
            </a:r>
            <a:r>
              <a:rPr lang="en-GB" dirty="0"/>
              <a:t> </a:t>
            </a:r>
            <a:r>
              <a:rPr lang="en-GB" dirty="0" err="1"/>
              <a:t>artitecture</a:t>
            </a:r>
            <a:r>
              <a:rPr lang="en-GB" dirty="0"/>
              <a:t>. 20 patches of 168, 168 per 16 slices per each patient.</a:t>
            </a:r>
          </a:p>
          <a:p>
            <a:r>
              <a:rPr lang="en-GB" dirty="0"/>
              <a:t>Spacing was picked based on the most frequent spatial resolution of the image.</a:t>
            </a:r>
          </a:p>
          <a:p>
            <a:r>
              <a:rPr lang="en-GB" dirty="0"/>
              <a:t>Batch size based on available resources</a:t>
            </a:r>
          </a:p>
          <a:p>
            <a:r>
              <a:rPr lang="en-GB" dirty="0"/>
              <a:t>Depth of </a:t>
            </a:r>
            <a:r>
              <a:rPr lang="en-GB" dirty="0" err="1"/>
              <a:t>mothel</a:t>
            </a:r>
            <a:r>
              <a:rPr lang="en-GB" dirty="0"/>
              <a:t> and kernel size was chosen based on patch size and spacing</a:t>
            </a:r>
          </a:p>
          <a:p>
            <a:r>
              <a:rPr lang="en-GB" dirty="0"/>
              <a:t>I used </a:t>
            </a:r>
            <a:r>
              <a:rPr lang="en-GB" dirty="0" err="1"/>
              <a:t>monai</a:t>
            </a:r>
            <a:r>
              <a:rPr lang="en-GB" dirty="0"/>
              <a:t> library, and models fully trained on train sets. </a:t>
            </a:r>
          </a:p>
          <a:p>
            <a:endParaRPr lang="en-GB" dirty="0"/>
          </a:p>
          <a:p>
            <a:r>
              <a:rPr lang="en-GB" dirty="0"/>
              <a:t>-----------------------------</a:t>
            </a:r>
          </a:p>
          <a:p>
            <a:r>
              <a:rPr lang="en-GB" b="0" i="0" dirty="0">
                <a:solidFill>
                  <a:srgbClr val="000000"/>
                </a:solidFill>
                <a:effectLst/>
                <a:highlight>
                  <a:srgbClr val="FFFFFF"/>
                </a:highlight>
                <a:latin typeface="Lucida Grande"/>
              </a:rPr>
              <a:t>which refers to a robust and self-adapting framework on the basis of 2D and 3D vanilla U-Nets </a:t>
            </a:r>
            <a:r>
              <a:rPr lang="en-GB" b="0" i="0" dirty="0" err="1">
                <a:solidFill>
                  <a:srgbClr val="000000"/>
                </a:solidFill>
                <a:effectLst/>
                <a:highlight>
                  <a:srgbClr val="FFFFFF"/>
                </a:highlight>
                <a:latin typeface="Lucida Grande"/>
              </a:rPr>
              <a:t>nnU</a:t>
            </a:r>
            <a:r>
              <a:rPr lang="en-GB" b="0" i="0" dirty="0">
                <a:solidFill>
                  <a:srgbClr val="000000"/>
                </a:solidFill>
                <a:effectLst/>
                <a:highlight>
                  <a:srgbClr val="FFFFFF"/>
                </a:highlight>
                <a:latin typeface="Lucida Grande"/>
              </a:rPr>
              <a:t>-Net, a deep learning framework that condenses the current domain knowledge and autonomously takes the key decisions required to transfer a basic architecture to different datasets and segmentation tasks. Without manual tuning</a:t>
            </a:r>
          </a:p>
          <a:p>
            <a:endParaRPr lang="en-GB" b="0" i="0" dirty="0">
              <a:solidFill>
                <a:srgbClr val="000000"/>
              </a:solidFill>
              <a:effectLst/>
              <a:highlight>
                <a:srgbClr val="FFFFFF"/>
              </a:highlight>
              <a:latin typeface="Lucida Grande"/>
            </a:endParaRPr>
          </a:p>
          <a:p>
            <a:r>
              <a:rPr lang="en-GB" dirty="0"/>
              <a:t>The function computes the kernel sizes and strides required at each layer of the network to achieve this </a:t>
            </a:r>
            <a:r>
              <a:rPr lang="en-GB" dirty="0" err="1"/>
              <a:t>downsampling</a:t>
            </a:r>
            <a:r>
              <a:rPr lang="en-GB" dirty="0"/>
              <a:t>, taking into account the original size and spacing of the input data.</a:t>
            </a:r>
          </a:p>
          <a:p>
            <a:r>
              <a:rPr lang="en-GB" dirty="0"/>
              <a:t>def </a:t>
            </a:r>
            <a:r>
              <a:rPr lang="en-GB" dirty="0" err="1"/>
              <a:t>get_kernels_strides</a:t>
            </a:r>
            <a:r>
              <a:rPr lang="en-GB" dirty="0"/>
              <a:t>(</a:t>
            </a:r>
            <a:r>
              <a:rPr lang="en-GB" dirty="0" err="1"/>
              <a:t>patch_size</a:t>
            </a:r>
            <a:r>
              <a:rPr lang="en-GB" dirty="0"/>
              <a:t>, spacing): appears to be designed for determining the appropriate kernel sizes and strides </a:t>
            </a:r>
          </a:p>
          <a:p>
            <a:endParaRPr lang="en-GB" b="0" i="0" dirty="0">
              <a:solidFill>
                <a:srgbClr val="000000"/>
              </a:solidFill>
              <a:effectLst/>
              <a:highlight>
                <a:srgbClr val="FFFFFF"/>
              </a:highlight>
              <a:latin typeface="Lucida Grande"/>
            </a:endParaRPr>
          </a:p>
          <a:p>
            <a:r>
              <a:rPr lang="en-GB" b="0" i="0" dirty="0">
                <a:solidFill>
                  <a:srgbClr val="222832"/>
                </a:solidFill>
                <a:effectLst/>
                <a:highlight>
                  <a:srgbClr val="FFFFFF"/>
                </a:highlight>
                <a:latin typeface="Roboto" panose="02000000000000000000" pitchFamily="2" charset="0"/>
              </a:rPr>
              <a:t>If </a:t>
            </a:r>
            <a:r>
              <a:rPr lang="en-GB" dirty="0">
                <a:effectLst/>
              </a:rPr>
              <a:t>True</a:t>
            </a:r>
            <a:r>
              <a:rPr lang="en-GB" b="0" i="0" dirty="0">
                <a:solidFill>
                  <a:srgbClr val="222832"/>
                </a:solidFill>
                <a:effectLst/>
                <a:highlight>
                  <a:srgbClr val="FFFFFF"/>
                </a:highlight>
                <a:latin typeface="Roboto" panose="02000000000000000000" pitchFamily="2" charset="0"/>
              </a:rPr>
              <a:t>, in training mode, the forward function will output not only the final feature map (from </a:t>
            </a:r>
            <a:r>
              <a:rPr lang="en-GB" b="0" i="1" dirty="0" err="1">
                <a:solidFill>
                  <a:srgbClr val="222832"/>
                </a:solidFill>
                <a:effectLst/>
                <a:highlight>
                  <a:srgbClr val="FFFFFF"/>
                </a:highlight>
                <a:latin typeface="Roboto" panose="02000000000000000000" pitchFamily="2" charset="0"/>
              </a:rPr>
              <a:t>output_block</a:t>
            </a:r>
            <a:r>
              <a:rPr lang="en-GB" b="0" i="0" dirty="0">
                <a:solidFill>
                  <a:srgbClr val="222832"/>
                </a:solidFill>
                <a:effectLst/>
                <a:highlight>
                  <a:srgbClr val="FFFFFF"/>
                </a:highlight>
                <a:latin typeface="Roboto" panose="02000000000000000000" pitchFamily="2" charset="0"/>
              </a:rPr>
              <a:t>), but also the feature maps that come from the intermediate up sample layers.</a:t>
            </a:r>
            <a:endParaRPr lang="en-GB" b="0" i="0" dirty="0">
              <a:solidFill>
                <a:srgbClr val="000000"/>
              </a:solidFill>
              <a:effectLst/>
              <a:highlight>
                <a:srgbClr val="FFFFFF"/>
              </a:highlight>
              <a:latin typeface="Lucida Grande"/>
            </a:endParaRPr>
          </a:p>
          <a:p>
            <a:endParaRPr lang="en-GB" b="0" i="0" dirty="0">
              <a:solidFill>
                <a:srgbClr val="000000"/>
              </a:solidFill>
              <a:effectLst/>
              <a:highlight>
                <a:srgbClr val="FFFFFF"/>
              </a:highlight>
              <a:latin typeface="Lucida Grande"/>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16</a:t>
            </a:fld>
            <a:endParaRPr lang="en-US" dirty="0"/>
          </a:p>
        </p:txBody>
      </p:sp>
    </p:spTree>
    <p:extLst>
      <p:ext uri="{BB962C8B-B14F-4D97-AF65-F5344CB8AC3E}">
        <p14:creationId xmlns:p14="http://schemas.microsoft.com/office/powerpoint/2010/main" val="2466593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cross center evaluation we train our network on Ga dataset and we named it IMCM.</a:t>
            </a:r>
          </a:p>
          <a:p>
            <a:r>
              <a:rPr lang="en-US" dirty="0"/>
              <a:t>We also tried ADCM model on this dataset.</a:t>
            </a:r>
          </a:p>
          <a:p>
            <a:endParaRPr lang="en-US" dirty="0"/>
          </a:p>
          <a:p>
            <a:r>
              <a:rPr lang="en-US" dirty="0"/>
              <a:t>For cross tracer </a:t>
            </a:r>
            <a:r>
              <a:rPr lang="en-US" dirty="0" err="1"/>
              <a:t>essessment</a:t>
            </a:r>
            <a:r>
              <a:rPr lang="en-US" dirty="0"/>
              <a:t>, we tuned IMCM on </a:t>
            </a:r>
            <a:r>
              <a:rPr lang="en-US" dirty="0" err="1"/>
              <a:t>fdg</a:t>
            </a:r>
            <a:r>
              <a:rPr lang="en-US" dirty="0"/>
              <a:t> dataset and named it TL-MC.</a:t>
            </a:r>
          </a:p>
          <a:p>
            <a:r>
              <a:rPr lang="en-US" dirty="0"/>
              <a:t>As we </a:t>
            </a:r>
            <a:r>
              <a:rPr lang="en-US" dirty="0" err="1"/>
              <a:t>discuse</a:t>
            </a:r>
            <a:r>
              <a:rPr lang="en-US" dirty="0"/>
              <a:t> ADCM was also tested on the </a:t>
            </a:r>
            <a:r>
              <a:rPr lang="en-US" dirty="0" err="1"/>
              <a:t>fdg</a:t>
            </a:r>
            <a:r>
              <a:rPr lang="en-US" dirty="0"/>
              <a:t> dataset without any tuning or changing in the </a:t>
            </a:r>
            <a:r>
              <a:rPr lang="en-US" dirty="0" err="1"/>
              <a:t>waites</a:t>
            </a:r>
            <a:r>
              <a:rPr lang="en-US" dirty="0"/>
              <a:t> of the model.</a:t>
            </a:r>
          </a:p>
        </p:txBody>
      </p:sp>
      <p:sp>
        <p:nvSpPr>
          <p:cNvPr id="4" name="Slide Number Placeholder 3"/>
          <p:cNvSpPr>
            <a:spLocks noGrp="1"/>
          </p:cNvSpPr>
          <p:nvPr>
            <p:ph type="sldNum" sz="quarter" idx="5"/>
          </p:nvPr>
        </p:nvSpPr>
        <p:spPr/>
        <p:txBody>
          <a:bodyPr/>
          <a:lstStyle/>
          <a:p>
            <a:fld id="{BCFAAAB6-A2C6-4A85-A3A1-98EFBA61C967}" type="slidenum">
              <a:rPr lang="en-US" smtClean="0"/>
              <a:t>17</a:t>
            </a:fld>
            <a:endParaRPr lang="en-US" dirty="0"/>
          </a:p>
        </p:txBody>
      </p:sp>
    </p:spTree>
    <p:extLst>
      <p:ext uri="{BB962C8B-B14F-4D97-AF65-F5344CB8AC3E}">
        <p14:creationId xmlns:p14="http://schemas.microsoft.com/office/powerpoint/2010/main" val="180005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performance of the trained network in dl pet images is evaluated</a:t>
            </a:r>
          </a:p>
          <a:p>
            <a:r>
              <a:rPr lang="en-US" dirty="0"/>
              <a:t>Using these various metrics that compare the model’s outcome to the reference</a:t>
            </a:r>
          </a:p>
          <a:p>
            <a:r>
              <a:rPr lang="en-US" dirty="0"/>
              <a:t>from the same patient. </a:t>
            </a:r>
          </a:p>
          <a:p>
            <a:endParaRPr lang="en-US" dirty="0"/>
          </a:p>
          <a:p>
            <a:r>
              <a:rPr lang="en-US" dirty="0"/>
              <a:t>The metrics we use were: </a:t>
            </a:r>
          </a:p>
          <a:p>
            <a:r>
              <a:rPr lang="en-GB" b="1" dirty="0"/>
              <a:t>Mean Error (ME),</a:t>
            </a:r>
          </a:p>
          <a:p>
            <a:r>
              <a:rPr lang="en-GB" b="1" dirty="0"/>
              <a:t>Mean Absolute Error (MAE): </a:t>
            </a:r>
            <a:r>
              <a:rPr lang="en-GB" dirty="0"/>
              <a:t>is the average of the absolute differences between predicted and reference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Relative Error (RE%):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Root Mean Squared Error (RMSE):</a:t>
            </a:r>
          </a:p>
          <a:p>
            <a:r>
              <a:rPr lang="en-GB" b="1" dirty="0"/>
              <a:t>Peak Signal-to-Noise Ratio (PSNR):</a:t>
            </a:r>
            <a:endParaRPr lang="en-GB" dirty="0"/>
          </a:p>
          <a:p>
            <a:pPr>
              <a:buFont typeface="Arial" panose="020B0604020202020204" pitchFamily="34" charset="0"/>
              <a:buChar char="•"/>
            </a:pPr>
            <a:r>
              <a:rPr lang="en-GB" dirty="0"/>
              <a:t>measures the ratio between the maximum possible value and the magnitude of the error,</a:t>
            </a:r>
          </a:p>
          <a:p>
            <a:r>
              <a:rPr lang="en-US" sz="1200" b="1" kern="1200" dirty="0">
                <a:solidFill>
                  <a:schemeClr val="tx1"/>
                </a:solidFill>
                <a:latin typeface="+mn-lt"/>
                <a:ea typeface="+mn-ea"/>
                <a:cs typeface="+mn-cs"/>
              </a:rPr>
              <a:t>structural similarity index:</a:t>
            </a:r>
          </a:p>
          <a:p>
            <a:r>
              <a:rPr lang="en-GB" dirty="0" err="1"/>
              <a:t>SSIndex</a:t>
            </a:r>
            <a:r>
              <a:rPr lang="en-GB" dirty="0"/>
              <a:t> evaluates the general similarity between the predicted and reference images, focusing on perceptual quality rather than just pixel differences</a:t>
            </a:r>
            <a:endParaRPr lang="en-US" dirty="0"/>
          </a:p>
          <a:p>
            <a:r>
              <a:rPr lang="en-US" dirty="0"/>
              <a:t> index</a:t>
            </a:r>
            <a:r>
              <a:rPr lang="en-GB" dirty="0"/>
              <a:t> has a scale between −1 to 1, where an SSIM</a:t>
            </a:r>
          </a:p>
          <a:p>
            <a:r>
              <a:rPr lang="en-GB" dirty="0"/>
              <a:t>1 represents a perfect recovery of the original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r>
              <a:rPr lang="en-GB" dirty="0"/>
              <a:t>------------------------</a:t>
            </a:r>
            <a:endParaRPr lang="en-US" dirty="0"/>
          </a:p>
          <a:p>
            <a:endParaRPr lang="en-US" dirty="0"/>
          </a:p>
          <a:p>
            <a:r>
              <a:rPr lang="en-US" dirty="0"/>
              <a:t>Mean Error, </a:t>
            </a:r>
            <a:r>
              <a:rPr lang="en-GB" b="1" dirty="0"/>
              <a:t>Mean Error (ME):</a:t>
            </a:r>
            <a:endParaRPr lang="en-GB" dirty="0"/>
          </a:p>
          <a:p>
            <a:pPr>
              <a:buFont typeface="Arial" panose="020B0604020202020204" pitchFamily="34" charset="0"/>
              <a:buChar char="•"/>
            </a:pPr>
            <a:r>
              <a:rPr lang="en-GB" dirty="0"/>
              <a:t>Represents the average difference between predicted and reference values</a:t>
            </a:r>
          </a:p>
          <a:p>
            <a:endParaRPr lang="en-US" dirty="0"/>
          </a:p>
          <a:p>
            <a:r>
              <a:rPr lang="en-US" dirty="0"/>
              <a:t> </a:t>
            </a:r>
            <a:r>
              <a:rPr lang="en-GB" b="1" dirty="0"/>
              <a:t>Mean Absolute Error (MAE):</a:t>
            </a:r>
            <a:endParaRPr lang="en-GB" dirty="0"/>
          </a:p>
          <a:p>
            <a:pPr>
              <a:buFont typeface="Arial" panose="020B0604020202020204" pitchFamily="34" charset="0"/>
              <a:buChar char="•"/>
            </a:pPr>
            <a:r>
              <a:rPr lang="en-GB" dirty="0"/>
              <a:t>This is the average of the absolute differences between predicted and reference values, giving a sense of overall prediction accuracy without considering the direction of the error.</a:t>
            </a:r>
          </a:p>
          <a:p>
            <a:endParaRPr lang="en-US" dirty="0"/>
          </a:p>
          <a:p>
            <a:r>
              <a:rPr lang="en-GB" b="1" dirty="0"/>
              <a:t>Relative Error (RE%):</a:t>
            </a:r>
            <a:endParaRPr lang="en-GB" dirty="0"/>
          </a:p>
          <a:p>
            <a:pPr>
              <a:buFont typeface="Arial" panose="020B0604020202020204" pitchFamily="34" charset="0"/>
              <a:buChar char="•"/>
            </a:pPr>
            <a:r>
              <a:rPr lang="en-GB" dirty="0"/>
              <a:t>Shows the error as a percentage of the reference value, providing a normalized way to compare errors across different scales.</a:t>
            </a:r>
          </a:p>
          <a:p>
            <a:endParaRPr lang="en-US" dirty="0"/>
          </a:p>
          <a:p>
            <a:endParaRPr lang="en-US" dirty="0"/>
          </a:p>
          <a:p>
            <a:r>
              <a:rPr lang="en-GB" b="1" dirty="0"/>
              <a:t>Root Mean Squared Error (RMSE):</a:t>
            </a:r>
          </a:p>
          <a:p>
            <a:r>
              <a:rPr lang="en-GB" dirty="0"/>
              <a:t>RMSE is a measure of the square root of the average squared difference between the</a:t>
            </a:r>
          </a:p>
          <a:p>
            <a:r>
              <a:rPr lang="en-GB" dirty="0"/>
              <a:t>Two pet images for each voxel :</a:t>
            </a:r>
            <a:r>
              <a:rPr lang="en-US" dirty="0"/>
              <a:t> has the </a:t>
            </a:r>
            <a:r>
              <a:rPr lang="en-US" dirty="0" err="1"/>
              <a:t>usit</a:t>
            </a:r>
            <a:r>
              <a:rPr lang="en-US" dirty="0"/>
              <a:t> as same as the </a:t>
            </a:r>
            <a:r>
              <a:rPr lang="en-US" dirty="0" err="1"/>
              <a:t>imge</a:t>
            </a:r>
            <a:r>
              <a:rPr lang="en-US" dirty="0"/>
              <a:t>, so it is </a:t>
            </a:r>
            <a:r>
              <a:rPr lang="en-US" dirty="0" err="1"/>
              <a:t>suv</a:t>
            </a:r>
            <a:r>
              <a:rPr lang="en-US" dirty="0"/>
              <a:t>.</a:t>
            </a:r>
          </a:p>
          <a:p>
            <a:endParaRPr lang="en-GB" dirty="0"/>
          </a:p>
          <a:p>
            <a:pPr>
              <a:buFont typeface="Arial" panose="020B0604020202020204" pitchFamily="34" charset="0"/>
              <a:buChar char="•"/>
            </a:pPr>
            <a:r>
              <a:rPr lang="en-GB" dirty="0"/>
              <a:t>Combines both the magnitude and variance of the errors, penalizing larger errors more than smaller ones. It's particularly useful for highlighting large deviations in predictions.</a:t>
            </a:r>
          </a:p>
          <a:p>
            <a:endParaRPr lang="en-US" dirty="0"/>
          </a:p>
          <a:p>
            <a:endParaRPr lang="en-US" dirty="0"/>
          </a:p>
          <a:p>
            <a:r>
              <a:rPr lang="en-GB" b="1" dirty="0"/>
              <a:t>Peak Signal-to-Noise Ratio (PSNR):</a:t>
            </a:r>
            <a:endParaRPr lang="en-GB" dirty="0"/>
          </a:p>
          <a:p>
            <a:pPr>
              <a:buFont typeface="Arial" panose="020B0604020202020204" pitchFamily="34" charset="0"/>
              <a:buChar char="•"/>
            </a:pPr>
            <a:r>
              <a:rPr lang="en-GB" dirty="0"/>
              <a:t>measures the ratio between the maximum possible value and the magnitude of the error, providing an indication of the overall quality of the predictions relative to the reference.</a:t>
            </a:r>
          </a:p>
          <a:p>
            <a:endParaRPr lang="en-GB" dirty="0"/>
          </a:p>
          <a:p>
            <a:r>
              <a:rPr lang="en-GB" dirty="0"/>
              <a:t>PSNR is a measure of relative power of the relative difference or noise in an image</a:t>
            </a:r>
          </a:p>
          <a:p>
            <a:r>
              <a:rPr lang="en-GB" dirty="0"/>
              <a:t>compared to its reference</a:t>
            </a:r>
          </a:p>
          <a:p>
            <a:endParaRPr lang="en-GB" dirty="0"/>
          </a:p>
          <a:p>
            <a:r>
              <a:rPr lang="en-US" dirty="0"/>
              <a:t>structural similarity</a:t>
            </a:r>
          </a:p>
          <a:p>
            <a:r>
              <a:rPr lang="en-GB" dirty="0"/>
              <a:t>SSIM evaluates the structural similarity between the predicted and reference images, focusing on perceptual quality rather than just pixel differences</a:t>
            </a:r>
            <a:endParaRPr lang="en-US" dirty="0"/>
          </a:p>
          <a:p>
            <a:r>
              <a:rPr lang="en-US" dirty="0"/>
              <a:t> index</a:t>
            </a:r>
            <a:r>
              <a:rPr lang="en-GB" dirty="0"/>
              <a:t> has a scale between −1 to 1, where an SSIM</a:t>
            </a:r>
          </a:p>
          <a:p>
            <a:r>
              <a:rPr lang="en-GB" dirty="0"/>
              <a:t>1 represents a perfect recovery of the original image..</a:t>
            </a:r>
          </a:p>
          <a:p>
            <a:endParaRPr lang="en-GB" dirty="0"/>
          </a:p>
          <a:p>
            <a:endParaRPr lang="en-GB" dirty="0"/>
          </a:p>
          <a:p>
            <a:endParaRPr lang="en-US" dirty="0"/>
          </a:p>
          <a:p>
            <a:r>
              <a:rPr lang="en-US" dirty="0"/>
              <a:t>-----------------------------------------------</a:t>
            </a:r>
          </a:p>
          <a:p>
            <a:r>
              <a:rPr lang="en-GB" dirty="0"/>
              <a:t>MAE is similar to the RMSE except that it is the absolute error rather than the squared error</a:t>
            </a:r>
          </a:p>
          <a:p>
            <a:r>
              <a:rPr lang="en-GB" dirty="0"/>
              <a:t>as calculated using the following equation </a:t>
            </a:r>
            <a:endParaRPr lang="en-US" dirty="0"/>
          </a:p>
          <a:p>
            <a:r>
              <a:rPr lang="en-GB" dirty="0"/>
              <a:t>MAE also yields error in units that match the original image</a:t>
            </a:r>
            <a:endParaRPr lang="en-US" dirty="0"/>
          </a:p>
          <a:p>
            <a:endParaRPr lang="en-US" dirty="0"/>
          </a:p>
          <a:p>
            <a:endParaRPr lang="en-US" dirty="0"/>
          </a:p>
          <a:p>
            <a:r>
              <a:rPr lang="en-GB" dirty="0"/>
              <a:t>. One limitation of the MAE</a:t>
            </a:r>
          </a:p>
          <a:p>
            <a:r>
              <a:rPr lang="en-GB" dirty="0"/>
              <a:t>approach is that if errors are </a:t>
            </a:r>
            <a:r>
              <a:rPr lang="en-GB" dirty="0" err="1"/>
              <a:t>centered</a:t>
            </a:r>
            <a:r>
              <a:rPr lang="en-GB" dirty="0"/>
              <a:t> around zero, the values of MAE may be much smaller</a:t>
            </a:r>
          </a:p>
          <a:p>
            <a:r>
              <a:rPr lang="en-GB" dirty="0"/>
              <a:t>than RMSE. Both RMSE and MAE can be sensitive to the cropping of the images: if images</a:t>
            </a:r>
          </a:p>
          <a:p>
            <a:r>
              <a:rPr lang="en-GB" dirty="0"/>
              <a:t>contain large amounts of surrounding air, this can have the effect of decreasing the average</a:t>
            </a:r>
          </a:p>
          <a:p>
            <a:r>
              <a:rPr lang="en-GB" dirty="0"/>
              <a:t>error, as models can often predict surrounding air with near perfect accuracy.</a:t>
            </a:r>
            <a:endParaRPr lang="en-US" dirty="0"/>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18</a:t>
            </a:fld>
            <a:endParaRPr lang="en-US" dirty="0"/>
          </a:p>
        </p:txBody>
      </p:sp>
    </p:spTree>
    <p:extLst>
      <p:ext uri="{BB962C8B-B14F-4D97-AF65-F5344CB8AC3E}">
        <p14:creationId xmlns:p14="http://schemas.microsoft.com/office/powerpoint/2010/main" val="2068754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badi Extra Light" panose="020B0204020104020204" pitchFamily="34" charset="0"/>
                <a:ea typeface="Aptos" panose="020B0004020202020204" pitchFamily="34" charset="0"/>
                <a:cs typeface="Arial" panose="020B0604020202020204" pitchFamily="34" charset="0"/>
              </a:rPr>
              <a:t>IMCM represent lower mean errors compared to ADCM for all 4 error </a:t>
            </a:r>
            <a:r>
              <a:rPr lang="en-US" sz="1800" dirty="0" err="1">
                <a:effectLst/>
                <a:latin typeface="Abadi Extra Light" panose="020B0204020104020204" pitchFamily="34" charset="0"/>
                <a:ea typeface="Aptos" panose="020B0004020202020204" pitchFamily="34" charset="0"/>
                <a:cs typeface="Arial" panose="020B0604020202020204" pitchFamily="34" charset="0"/>
              </a:rPr>
              <a:t>matrics</a:t>
            </a:r>
            <a:r>
              <a:rPr lang="en-US" sz="1800" dirty="0">
                <a:effectLst/>
                <a:latin typeface="Abadi Extra Light" panose="020B0204020104020204" pitchFamily="34" charset="0"/>
                <a:ea typeface="Aptos" panose="020B0004020202020204" pitchFamily="34" charset="0"/>
                <a:cs typeface="Arial" panose="020B0604020202020204" pitchFamily="34" charset="0"/>
              </a:rPr>
              <a:t> both in external and internal test set.</a:t>
            </a: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dirty="0"/>
              <a:t>Both models show higher errors in deal with external </a:t>
            </a:r>
            <a:r>
              <a:rPr lang="en-GB" sz="1800" dirty="0" err="1"/>
              <a:t>center</a:t>
            </a:r>
            <a:r>
              <a:rPr lang="en-GB" sz="1800" dirty="0"/>
              <a:t>, but ADCM has a slightly higher MAE and RMSE with a larger spread.</a:t>
            </a:r>
            <a:endParaRPr lang="en-US" sz="1800" dirty="0">
              <a:effectLst/>
              <a:latin typeface="Abadi Extra Light" panose="020B0204020104020204" pitchFamily="34" charset="0"/>
              <a:ea typeface="Aptos" panose="020B0004020202020204" pitchFamily="34" charset="0"/>
              <a:cs typeface="Arial" panose="020B0604020202020204" pitchFamily="34" charset="0"/>
            </a:endParaRPr>
          </a:p>
          <a:p>
            <a:pPr>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buFont typeface="Arial" panose="020B0604020202020204" pitchFamily="34" charset="0"/>
              <a:buNone/>
            </a:pPr>
            <a:endParaRPr lang="en-GB" dirty="0"/>
          </a:p>
          <a:p>
            <a:pPr>
              <a:buFont typeface="Arial" panose="020B0604020202020204" pitchFamily="34" charset="0"/>
              <a:buChar char="•"/>
            </a:pPr>
            <a:r>
              <a:rPr lang="en-GB" b="1" dirty="0"/>
              <a:t>SSIM </a:t>
            </a:r>
            <a:r>
              <a:rPr lang="en-US" sz="1200" dirty="0">
                <a:effectLst/>
                <a:latin typeface="Abadi Extra Light" panose="020B0204020104020204" pitchFamily="34" charset="0"/>
                <a:ea typeface="Aptos" panose="020B0004020202020204" pitchFamily="34" charset="0"/>
                <a:cs typeface="Arial" panose="020B0604020202020204" pitchFamily="34" charset="0"/>
              </a:rPr>
              <a:t>Also, IMCM achieves higher SSIM, showing better image quality.</a:t>
            </a:r>
          </a:p>
          <a:p>
            <a:pPr>
              <a:lnSpc>
                <a:spcPct val="107000"/>
              </a:lnSpc>
              <a:spcAft>
                <a:spcPts val="800"/>
              </a:spcAft>
            </a:pPr>
            <a:endParaRPr lang="en-US" sz="12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badi Extra Light" panose="020B0204020104020204" pitchFamily="34" charset="0"/>
                <a:ea typeface="Aptos" panose="020B0004020202020204" pitchFamily="34" charset="0"/>
                <a:cs typeface="Arial" panose="020B0604020202020204" pitchFamily="34" charset="0"/>
              </a:rPr>
              <a:t>Overall, IMCM outperforms ADCM in most metrics, providing more reliable and higher quality images.</a:t>
            </a:r>
          </a:p>
          <a:p>
            <a:pPr>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BCFAAAB6-A2C6-4A85-A3A1-98EFBA61C967}" type="slidenum">
              <a:rPr lang="en-US" smtClean="0"/>
              <a:t>20</a:t>
            </a:fld>
            <a:endParaRPr lang="en-US" dirty="0"/>
          </a:p>
        </p:txBody>
      </p:sp>
    </p:spTree>
    <p:extLst>
      <p:ext uri="{BB962C8B-B14F-4D97-AF65-F5344CB8AC3E}">
        <p14:creationId xmlns:p14="http://schemas.microsoft.com/office/powerpoint/2010/main" val="260508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badi Extra Light" panose="020B0204020104020204" pitchFamily="34" charset="0"/>
                <a:ea typeface="Aptos" panose="020B0004020202020204" pitchFamily="34" charset="0"/>
                <a:cs typeface="Arial" panose="020B0604020202020204" pitchFamily="34" charset="0"/>
              </a:rPr>
              <a:t>The joint histogram shows the voxel-wise correlation for predicted values compared to the reference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ptos" panose="020B0004020202020204" pitchFamily="34" charset="0"/>
              <a:ea typeface="Aptos" panose="020B0004020202020204" pitchFamily="34" charset="0"/>
              <a:cs typeface="Arial" panose="020B0604020202020204" pitchFamily="34" charset="0"/>
            </a:endParaRPr>
          </a:p>
          <a:p>
            <a:r>
              <a:rPr lang="en-US" dirty="0"/>
              <a:t>Top left: </a:t>
            </a:r>
            <a:r>
              <a:rPr lang="en-GB" dirty="0"/>
              <a:t>the comparison for the IMCM model within internal </a:t>
            </a:r>
            <a:r>
              <a:rPr lang="en-GB" dirty="0" err="1"/>
              <a:t>centers</a:t>
            </a:r>
            <a:r>
              <a:rPr lang="en-GB" dirty="0"/>
              <a:t>. </a:t>
            </a:r>
          </a:p>
          <a:p>
            <a:endParaRPr lang="en-US" dirty="0"/>
          </a:p>
          <a:p>
            <a:r>
              <a:rPr lang="en-GB" b="1" dirty="0"/>
              <a:t>(Bottom Left)</a:t>
            </a:r>
            <a:r>
              <a:rPr lang="en-GB" dirty="0"/>
              <a:t>:shows the comparison for the IMCM model within external </a:t>
            </a:r>
            <a:r>
              <a:rPr lang="en-GB" dirty="0" err="1"/>
              <a:t>centers</a:t>
            </a:r>
            <a:r>
              <a:rPr lang="en-GB" dirty="0"/>
              <a:t> (C5).</a:t>
            </a:r>
          </a:p>
          <a:p>
            <a:pPr>
              <a:buFont typeface="Arial" panose="020B0604020202020204" pitchFamily="34" charset="0"/>
              <a:buChar char="•"/>
            </a:pPr>
            <a:r>
              <a:rPr lang="en-GB" dirty="0"/>
              <a:t>The slope (0.65) is less than 1, indicating significant underestimation of predicted values compared to the reference.</a:t>
            </a:r>
          </a:p>
          <a:p>
            <a:pPr>
              <a:buFont typeface="Arial" panose="020B0604020202020204" pitchFamily="34" charset="0"/>
              <a:buChar char="•"/>
            </a:pPr>
            <a:r>
              <a:rPr lang="en-GB" dirty="0"/>
              <a:t>The intercept (0.26) shows a slight positive bias.</a:t>
            </a:r>
          </a:p>
          <a:p>
            <a:pPr>
              <a:buFont typeface="Arial" panose="020B0604020202020204" pitchFamily="34" charset="0"/>
              <a:buNone/>
            </a:pPr>
            <a:r>
              <a:rPr lang="en-GB" dirty="0"/>
              <a:t>But The R-value (0.940) suggests a good linear relationship.</a:t>
            </a:r>
          </a:p>
          <a:p>
            <a:endParaRPr lang="en-US" dirty="0"/>
          </a:p>
          <a:p>
            <a:r>
              <a:rPr lang="en-GB" b="1" dirty="0"/>
              <a:t>(Top Right)</a:t>
            </a:r>
            <a:r>
              <a:rPr lang="en-GB" dirty="0"/>
              <a:t>: shows </a:t>
            </a:r>
            <a:r>
              <a:rPr lang="en-GB" dirty="0" err="1"/>
              <a:t>adcm</a:t>
            </a:r>
            <a:r>
              <a:rPr lang="en-GB" dirty="0"/>
              <a:t> in responding to internal test set;</a:t>
            </a:r>
          </a:p>
          <a:p>
            <a:r>
              <a:rPr lang="en-GB" dirty="0"/>
              <a:t>The slope (1.04) is slightly greater than 1/</a:t>
            </a:r>
          </a:p>
          <a:p>
            <a:r>
              <a:rPr lang="en-GB" dirty="0"/>
              <a:t>The intercept (0.54) suggests a minor positive bias.</a:t>
            </a:r>
          </a:p>
          <a:p>
            <a:pPr>
              <a:buFont typeface="Arial" panose="020B0604020202020204" pitchFamily="34" charset="0"/>
              <a:buChar char="•"/>
            </a:pPr>
            <a:r>
              <a:rPr lang="en-GB" dirty="0"/>
              <a:t>The R-value (0.890) is lower than that of IMCM, indicating a weaker linear relationship.</a:t>
            </a:r>
          </a:p>
          <a:p>
            <a:endParaRPr lang="en-US" dirty="0"/>
          </a:p>
          <a:p>
            <a:r>
              <a:rPr lang="en-GB" b="1" dirty="0"/>
              <a:t>ADCM - External (Bottom Right)</a:t>
            </a:r>
            <a:r>
              <a:rPr lang="en-GB" dirty="0"/>
              <a:t>:</a:t>
            </a:r>
          </a:p>
          <a:p>
            <a:pPr>
              <a:buFont typeface="Arial" panose="020B0604020202020204" pitchFamily="34" charset="0"/>
              <a:buChar char="•"/>
            </a:pPr>
            <a:r>
              <a:rPr lang="en-GB" dirty="0"/>
              <a:t>The slope (1.23) is much greater than 1,.</a:t>
            </a:r>
          </a:p>
          <a:p>
            <a:pPr>
              <a:buFont typeface="Arial" panose="020B0604020202020204" pitchFamily="34" charset="0"/>
              <a:buChar char="•"/>
            </a:pPr>
            <a:r>
              <a:rPr lang="en-GB" dirty="0"/>
              <a:t>The intercept (-2.27) indicates a negative bias.</a:t>
            </a:r>
          </a:p>
          <a:p>
            <a:pPr>
              <a:buFont typeface="Arial" panose="020B0604020202020204" pitchFamily="34" charset="0"/>
              <a:buChar char="•"/>
            </a:pPr>
            <a:r>
              <a:rPr lang="en-GB" dirty="0"/>
              <a:t>The R-value (0.850) is the lowest among all panels, indicating the weakest linear relationship.</a:t>
            </a:r>
          </a:p>
          <a:p>
            <a:pPr>
              <a:buFont typeface="Arial" panose="020B0604020202020204" pitchFamily="34" charset="0"/>
              <a:buChar cha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General Observations:</a:t>
            </a:r>
          </a:p>
          <a:p>
            <a:pPr>
              <a:buFont typeface="Arial" panose="020B0604020202020204" pitchFamily="34" charset="0"/>
              <a:buChar char="•"/>
            </a:pPr>
            <a:endParaRPr lang="en-GB" dirty="0"/>
          </a:p>
          <a:p>
            <a:pPr marL="742950" lvl="1" indent="-285750">
              <a:buFont typeface="Arial" panose="020B0604020202020204" pitchFamily="34" charset="0"/>
              <a:buChar char="•"/>
            </a:pPr>
            <a:r>
              <a:rPr lang="en-GB" dirty="0"/>
              <a:t>IMCM generally shows less deviation from the reference values compared to ADCM, both in internal and external cases with sign of underestimation.</a:t>
            </a:r>
          </a:p>
          <a:p>
            <a:pPr marL="742950" lvl="1" indent="-285750">
              <a:buFont typeface="Arial" panose="020B0604020202020204" pitchFamily="34" charset="0"/>
              <a:buChar char="•"/>
            </a:pPr>
            <a:r>
              <a:rPr lang="en-GB" dirty="0"/>
              <a:t>ADCM tends to overestimate SUV values more than IMCM, especially in external </a:t>
            </a:r>
            <a:r>
              <a:rPr lang="en-GB" dirty="0" err="1"/>
              <a:t>centers</a:t>
            </a:r>
            <a:r>
              <a:rPr lang="en-GB" dirty="0"/>
              <a:t>. indicating a notable overestimation of predicted values</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a:t>-------------------------------------------------</a:t>
            </a:r>
          </a:p>
          <a:p>
            <a:pPr>
              <a:buFont typeface="Arial" panose="020B0604020202020204" pitchFamily="34" charset="0"/>
              <a:buChar char="•"/>
            </a:pPr>
            <a:endParaRPr lang="en-GB" dirty="0"/>
          </a:p>
          <a:p>
            <a:r>
              <a:rPr lang="en-GB" b="1" dirty="0"/>
              <a:t>General Observations:</a:t>
            </a:r>
          </a:p>
          <a:p>
            <a:pPr marL="742950" lvl="1" indent="-285750">
              <a:buFont typeface="Arial" panose="020B0604020202020204" pitchFamily="34" charset="0"/>
              <a:buChar char="•"/>
            </a:pPr>
            <a:r>
              <a:rPr lang="en-GB" dirty="0"/>
              <a:t>Both models (IMCM and ADCM) perform better (closer to the ideal line) in internal </a:t>
            </a:r>
            <a:r>
              <a:rPr lang="en-GB" dirty="0" err="1"/>
              <a:t>centers</a:t>
            </a:r>
            <a:r>
              <a:rPr lang="en-GB" dirty="0"/>
              <a:t> compared to external </a:t>
            </a:r>
            <a:r>
              <a:rPr lang="en-GB" dirty="0" err="1"/>
              <a:t>centers</a:t>
            </a:r>
            <a:r>
              <a:rPr lang="en-GB" dirty="0"/>
              <a:t>.</a:t>
            </a:r>
          </a:p>
          <a:p>
            <a:pPr marL="742950" lvl="1" indent="-285750">
              <a:buFont typeface="Arial" panose="020B0604020202020204" pitchFamily="34" charset="0"/>
              <a:buChar char="•"/>
            </a:pPr>
            <a:r>
              <a:rPr lang="en-GB" dirty="0"/>
              <a:t>The differences between predicted and reference values are more pronounced in the external </a:t>
            </a:r>
            <a:r>
              <a:rPr lang="en-GB" dirty="0" err="1"/>
              <a:t>centers</a:t>
            </a:r>
            <a:r>
              <a:rPr lang="en-GB" dirty="0"/>
              <a:t>, with ADCM showing greater deviation compared to IMCM.</a:t>
            </a:r>
          </a:p>
          <a:p>
            <a:pPr>
              <a:buFont typeface="Arial" panose="020B0604020202020204" pitchFamily="34" charset="0"/>
              <a:buChar char="•"/>
            </a:pPr>
            <a:r>
              <a:rPr lang="en-GB" b="1" dirty="0"/>
              <a:t>IMCM vs. ADCM</a:t>
            </a:r>
            <a:r>
              <a:rPr lang="en-GB" dirty="0"/>
              <a:t>:</a:t>
            </a:r>
          </a:p>
          <a:p>
            <a:pPr marL="742950" lvl="1" indent="-285750">
              <a:buFont typeface="Arial" panose="020B0604020202020204" pitchFamily="34" charset="0"/>
              <a:buChar char="•"/>
            </a:pPr>
            <a:r>
              <a:rPr lang="en-GB" dirty="0"/>
              <a:t>IMCM generally shows less deviation from the reference values compared to ADCM, both in internal and external cases.</a:t>
            </a:r>
          </a:p>
          <a:p>
            <a:pPr marL="742950" lvl="1" indent="-285750">
              <a:buFont typeface="Arial" panose="020B0604020202020204" pitchFamily="34" charset="0"/>
              <a:buChar char="•"/>
            </a:pPr>
            <a:r>
              <a:rPr lang="en-GB" dirty="0"/>
              <a:t>ADCM tends to overestimate SUV values more than IMCM, especially in external </a:t>
            </a:r>
            <a:r>
              <a:rPr lang="en-GB" dirty="0" err="1"/>
              <a:t>centers</a:t>
            </a:r>
            <a:r>
              <a:rPr lang="en-GB" dirty="0"/>
              <a:t>.</a:t>
            </a:r>
          </a:p>
          <a:p>
            <a:pPr>
              <a:buFont typeface="Arial" panose="020B0604020202020204" pitchFamily="34" charset="0"/>
              <a:buChar char="•"/>
            </a:pPr>
            <a:r>
              <a:rPr lang="en-GB" dirty="0"/>
              <a:t>The plots suggest that the IMCM model performs more reliably across both internal and external </a:t>
            </a:r>
            <a:r>
              <a:rPr lang="en-GB" dirty="0" err="1"/>
              <a:t>centers</a:t>
            </a:r>
            <a:r>
              <a:rPr lang="en-GB" dirty="0"/>
              <a:t> compared to the ADCM model, which shows more significant deviations, especially in external cases. The </a:t>
            </a:r>
            <a:r>
              <a:rPr lang="en-GB" dirty="0" err="1"/>
              <a:t>color</a:t>
            </a:r>
            <a:r>
              <a:rPr lang="en-GB" dirty="0"/>
              <a:t> intensity distribution indicates where most of the data points are concentrated, helping visualize the density of SUV predictions relative to the reference values.</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21</a:t>
            </a:fld>
            <a:endParaRPr lang="en-US" dirty="0"/>
          </a:p>
        </p:txBody>
      </p:sp>
    </p:spTree>
    <p:extLst>
      <p:ext uri="{BB962C8B-B14F-4D97-AF65-F5344CB8AC3E}">
        <p14:creationId xmlns:p14="http://schemas.microsoft.com/office/powerpoint/2010/main" val="210205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A PET image is made from a collection of </a:t>
            </a:r>
            <a:r>
              <a:rPr lang="en-GB" sz="2800" b="1" dirty="0"/>
              <a:t>lines of response (LORs)</a:t>
            </a:r>
            <a:r>
              <a:rPr lang="en-GB" sz="2800" dirty="0"/>
              <a:t>, which are formed by detecting pairs of gamma rays emitted as a result of a positron annihilation event. </a:t>
            </a:r>
          </a:p>
          <a:p>
            <a:r>
              <a:rPr lang="en-GB" sz="2800" dirty="0"/>
              <a:t>When a positron of radiotracer interacts with an electron of tissue, they produces two gamma rays in the opposite directions.</a:t>
            </a:r>
          </a:p>
          <a:p>
            <a:endParaRPr lang="en-GB" sz="2800" dirty="0"/>
          </a:p>
          <a:p>
            <a:r>
              <a:rPr lang="en-GB" sz="2800" dirty="0"/>
              <a:t>If these two gamma rays are detected within a short period of time, we register a </a:t>
            </a:r>
            <a:r>
              <a:rPr lang="en-GB" sz="2800" b="1" dirty="0"/>
              <a:t>true LOR</a:t>
            </a:r>
            <a:r>
              <a:rPr lang="en-GB" sz="2800" dirty="0"/>
              <a:t>.</a:t>
            </a:r>
          </a:p>
          <a:p>
            <a:r>
              <a:rPr lang="en-GB" sz="2800" dirty="0"/>
              <a:t>This is a True LOR, contributing to the creation of the PET image. However, due to Compton scattering, not all detected events are true coincidences—some are scatter or random events.</a:t>
            </a:r>
          </a:p>
          <a:p>
            <a:r>
              <a:rPr lang="en-GB" sz="2800" dirty="0"/>
              <a:t>To ensure the PET image accurately reflects the tracer distribution, we need to account for and correct these inaccuracies, particularly the effects of </a:t>
            </a:r>
            <a:r>
              <a:rPr lang="en-GB" sz="2800" b="1" dirty="0"/>
              <a:t>attenuation</a:t>
            </a:r>
            <a:r>
              <a:rPr lang="en-GB" sz="2800" dirty="0"/>
              <a:t> and </a:t>
            </a:r>
            <a:r>
              <a:rPr lang="en-GB" sz="2800" b="1" dirty="0"/>
              <a:t>scatter</a:t>
            </a:r>
            <a:r>
              <a:rPr lang="en-GB" sz="2800" dirty="0"/>
              <a:t>.</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a:t>
            </a:fld>
            <a:endParaRPr lang="en-US" dirty="0"/>
          </a:p>
        </p:txBody>
      </p:sp>
    </p:spTree>
    <p:extLst>
      <p:ext uri="{BB962C8B-B14F-4D97-AF65-F5344CB8AC3E}">
        <p14:creationId xmlns:p14="http://schemas.microsoft.com/office/powerpoint/2010/main" val="1820400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cross tracer validation</a:t>
            </a:r>
          </a:p>
          <a:p>
            <a:endParaRPr lang="en-GB" b="1" dirty="0"/>
          </a:p>
          <a:p>
            <a:r>
              <a:rPr lang="en-GB" b="1" dirty="0"/>
              <a:t>TL-MC</a:t>
            </a:r>
            <a:r>
              <a:rPr lang="en-GB" dirty="0"/>
              <a:t> generally shows lower and more consistent errors compared to </a:t>
            </a:r>
            <a:r>
              <a:rPr lang="en-GB" b="1" dirty="0"/>
              <a:t>ADCM</a:t>
            </a:r>
            <a:r>
              <a:rPr lang="en-GB" dirty="0"/>
              <a:t>, </a:t>
            </a:r>
          </a:p>
          <a:p>
            <a:r>
              <a:rPr lang="en-GB" dirty="0"/>
              <a:t>ADCM shows more stability and constant parameters regarding TL-MC in terms of </a:t>
            </a:r>
            <a:r>
              <a:rPr lang="en-GB" dirty="0" err="1"/>
              <a:t>ssim</a:t>
            </a:r>
            <a:r>
              <a:rPr lang="en-GB" dirty="0"/>
              <a:t> and </a:t>
            </a:r>
            <a:r>
              <a:rPr lang="en-GB" dirty="0" err="1"/>
              <a:t>psnr</a:t>
            </a:r>
            <a:r>
              <a:rPr lang="en-GB" dirty="0"/>
              <a:t>.</a:t>
            </a:r>
          </a:p>
          <a:p>
            <a:r>
              <a:rPr lang="en-GB" b="1" dirty="0"/>
              <a:t>-------------------------------------------------------------------------------------------------------------------</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22</a:t>
            </a:fld>
            <a:endParaRPr lang="en-US" dirty="0"/>
          </a:p>
        </p:txBody>
      </p:sp>
    </p:spTree>
    <p:extLst>
      <p:ext uri="{BB962C8B-B14F-4D97-AF65-F5344CB8AC3E}">
        <p14:creationId xmlns:p14="http://schemas.microsoft.com/office/powerpoint/2010/main" val="936127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TL-MC shows better performance across both </a:t>
            </a:r>
            <a:r>
              <a:rPr lang="en-GB" dirty="0" err="1"/>
              <a:t>centers</a:t>
            </a:r>
            <a:r>
              <a:rPr lang="en-GB" dirty="0"/>
              <a:t> compared to the ADCM model. by higher correlation coefficients and R values.</a:t>
            </a:r>
          </a:p>
          <a:p>
            <a:r>
              <a:rPr lang="en-GB" dirty="0"/>
              <a:t>----------------</a:t>
            </a:r>
          </a:p>
          <a:p>
            <a:r>
              <a:rPr lang="en-GB" dirty="0"/>
              <a:t>the ADCM model shows noticeable variability and tends to overestimate SUVs, </a:t>
            </a:r>
          </a:p>
          <a:p>
            <a:r>
              <a:rPr lang="en-GB" dirty="0"/>
              <a:t>particularly in the higher range,</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23</a:t>
            </a:fld>
            <a:endParaRPr lang="en-US" dirty="0"/>
          </a:p>
        </p:txBody>
      </p:sp>
    </p:spTree>
    <p:extLst>
      <p:ext uri="{BB962C8B-B14F-4D97-AF65-F5344CB8AC3E}">
        <p14:creationId xmlns:p14="http://schemas.microsoft.com/office/powerpoint/2010/main" val="683240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 see the coronal views, showing from left to right:, non-ASC, CT-ASC, DL version, and the difference between mac and dl.</a:t>
            </a:r>
          </a:p>
          <a:p>
            <a:endParaRPr lang="en-GB" dirty="0"/>
          </a:p>
          <a:p>
            <a:r>
              <a:rPr lang="en-GB" dirty="0"/>
              <a:t>As shown here IMCM successfully removed the halo artifacts in the kidney region</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25</a:t>
            </a:fld>
            <a:endParaRPr lang="en-US" dirty="0"/>
          </a:p>
        </p:txBody>
      </p:sp>
    </p:spTree>
    <p:extLst>
      <p:ext uri="{BB962C8B-B14F-4D97-AF65-F5344CB8AC3E}">
        <p14:creationId xmlns:p14="http://schemas.microsoft.com/office/powerpoint/2010/main" val="3546869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see how well IMCM model compensate the halo artifact in pelvic area.</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26</a:t>
            </a:fld>
            <a:endParaRPr lang="en-US" dirty="0"/>
          </a:p>
        </p:txBody>
      </p:sp>
    </p:spTree>
    <p:extLst>
      <p:ext uri="{BB962C8B-B14F-4D97-AF65-F5344CB8AC3E}">
        <p14:creationId xmlns:p14="http://schemas.microsoft.com/office/powerpoint/2010/main" val="932801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28</a:t>
            </a:fld>
            <a:endParaRPr lang="en-US" dirty="0"/>
          </a:p>
        </p:txBody>
      </p:sp>
    </p:spTree>
    <p:extLst>
      <p:ext uri="{BB962C8B-B14F-4D97-AF65-F5344CB8AC3E}">
        <p14:creationId xmlns:p14="http://schemas.microsoft.com/office/powerpoint/2010/main" val="653160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lnSpc>
                <a:spcPct val="200000"/>
              </a:lnSpc>
              <a:spcBef>
                <a:spcPct val="0"/>
              </a:spcBef>
              <a:spcAft>
                <a:spcPct val="0"/>
              </a:spcAft>
            </a:pPr>
            <a:r>
              <a:rPr lang="en-US" dirty="0"/>
              <a:t>So in this research, we </a:t>
            </a:r>
            <a:r>
              <a:rPr kumimoji="0" lang="en-US" altLang="en-US" sz="1200" b="0" i="0" u="none" strike="noStrike" cap="none" normalizeH="0" baseline="0" dirty="0">
                <a:ln>
                  <a:noFill/>
                </a:ln>
                <a:effectLst/>
                <a:latin typeface="+mj-lt"/>
              </a:rPr>
              <a:t>Developed two CT-free DL models for ASC in PET imaging,</a:t>
            </a:r>
          </a:p>
          <a:p>
            <a:pPr lvl="0" eaLnBrk="0" fontAlgn="base" hangingPunct="0">
              <a:lnSpc>
                <a:spcPct val="200000"/>
              </a:lnSpc>
              <a:spcBef>
                <a:spcPct val="0"/>
              </a:spcBef>
              <a:spcAft>
                <a:spcPct val="0"/>
              </a:spcAft>
            </a:pPr>
            <a:r>
              <a:rPr kumimoji="0" lang="en-US" altLang="en-US" sz="1200" b="0" i="0" u="none" strike="noStrike" cap="none" normalizeH="0" baseline="0" dirty="0">
                <a:ln>
                  <a:noFill/>
                </a:ln>
                <a:effectLst/>
                <a:latin typeface="+mj-lt"/>
              </a:rPr>
              <a:t>We tested models in face with different centers and radiotracers.</a:t>
            </a:r>
          </a:p>
          <a:p>
            <a:pPr lvl="0" eaLnBrk="0" fontAlgn="base" hangingPunct="0">
              <a:lnSpc>
                <a:spcPct val="200000"/>
              </a:lnSpc>
              <a:spcBef>
                <a:spcPct val="0"/>
              </a:spcBef>
              <a:spcAft>
                <a:spcPct val="0"/>
              </a:spcAft>
            </a:pPr>
            <a:endParaRPr kumimoji="0" lang="en-US" altLang="en-US" sz="1200" b="0" i="0" u="none" strike="noStrike" cap="none" normalizeH="0" baseline="0" dirty="0">
              <a:ln>
                <a:noFill/>
              </a:ln>
              <a:effectLst/>
              <a:latin typeface="+mj-lt"/>
            </a:endParaRPr>
          </a:p>
          <a:p>
            <a:pPr lvl="0" eaLnBrk="0" fontAlgn="base" hangingPunct="0">
              <a:lnSpc>
                <a:spcPct val="200000"/>
              </a:lnSpc>
              <a:spcBef>
                <a:spcPct val="0"/>
              </a:spcBef>
              <a:spcAft>
                <a:spcPct val="0"/>
              </a:spcAft>
            </a:pPr>
            <a:r>
              <a:rPr kumimoji="0" lang="en-US" altLang="en-US" sz="1200" b="0" i="0" u="none" strike="noStrike" cap="none" normalizeH="0" baseline="0" dirty="0">
                <a:ln>
                  <a:noFill/>
                </a:ln>
                <a:effectLst/>
                <a:latin typeface="+mj-lt"/>
              </a:rPr>
              <a:t>In cross center evaluation, we saw IMCM outperformed ADCM, it demonstrated less error and higher similarity to the reference image.</a:t>
            </a:r>
          </a:p>
          <a:p>
            <a:pPr marL="0" marR="0" lvl="0" indent="0" algn="l" defTabSz="914400" rtl="0" eaLnBrk="0" fontAlgn="base" latinLnBrk="0" hangingPunct="0">
              <a:lnSpc>
                <a:spcPct val="200000"/>
              </a:lnSpc>
              <a:spcBef>
                <a:spcPct val="0"/>
              </a:spcBef>
              <a:spcAft>
                <a:spcPct val="0"/>
              </a:spcAft>
              <a:buClrTx/>
              <a:buSzTx/>
              <a:buFontTx/>
              <a:buNone/>
              <a:tabLst/>
              <a:defRPr/>
            </a:pPr>
            <a:r>
              <a:rPr lang="en-US" dirty="0"/>
              <a:t>Both models works for external data, but ADCM’s performance drops, particularly in maintaining image quality, as been shown by the larger errors and lower PSNR and SSIM values.</a:t>
            </a:r>
            <a:endParaRPr kumimoji="0" lang="en-US" sz="1200" b="0" i="0" u="none" strike="noStrike" cap="none" normalizeH="0" baseline="0" dirty="0">
              <a:ln>
                <a:noFill/>
              </a:ln>
              <a:effectLst/>
              <a:latin typeface="Arial" panose="020B0604020202020204" pitchFamily="34" charset="0"/>
              <a:cs typeface="Arial" panose="020B0604020202020204" pitchFamily="34" charset="0"/>
            </a:endParaRPr>
          </a:p>
          <a:p>
            <a:pPr lvl="0" eaLnBrk="0" fontAlgn="base" hangingPunct="0">
              <a:lnSpc>
                <a:spcPct val="200000"/>
              </a:lnSpc>
              <a:spcBef>
                <a:spcPct val="0"/>
              </a:spcBef>
              <a:spcAft>
                <a:spcPct val="0"/>
              </a:spcAft>
            </a:pPr>
            <a:endParaRPr kumimoji="0" lang="en-US" altLang="en-US" sz="1200" b="0" i="0" u="none" strike="noStrike" cap="none" normalizeH="0" baseline="0" dirty="0">
              <a:ln>
                <a:noFill/>
              </a:ln>
              <a:effectLst/>
              <a:latin typeface="+mj-lt"/>
            </a:endParaRPr>
          </a:p>
          <a:p>
            <a:pPr marL="0" marR="0" lvl="0" indent="0" algn="l" defTabSz="914400" rtl="0" eaLnBrk="0" fontAlgn="base" latinLnBrk="0" hangingPunct="0">
              <a:lnSpc>
                <a:spcPct val="200000"/>
              </a:lnSpc>
              <a:spcBef>
                <a:spcPct val="0"/>
              </a:spcBef>
              <a:spcAft>
                <a:spcPct val="0"/>
              </a:spcAft>
              <a:buClrTx/>
              <a:buSzTx/>
              <a:buFontTx/>
              <a:buNone/>
              <a:tabLst/>
              <a:defRPr/>
            </a:pPr>
            <a:endParaRPr lang="en-US" altLang="en-US"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defRPr/>
            </a:pPr>
            <a:r>
              <a:rPr lang="en-US" altLang="en-US" dirty="0">
                <a:latin typeface="Arial" panose="020B0604020202020204" pitchFamily="34" charset="0"/>
                <a:cs typeface="Arial" panose="020B0604020202020204" pitchFamily="34" charset="0"/>
              </a:rPr>
              <a:t>in joint histogram evaluation, TL-MC obviously follows the regression line better than ADCM.</a:t>
            </a: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ADCM did not show good performance to predict </a:t>
            </a:r>
            <a:r>
              <a:rPr kumimoji="0" lang="en-US" altLang="en-US" sz="1200" b="0" i="0" u="none" strike="noStrike" cap="none" normalizeH="0" baseline="0" dirty="0" err="1">
                <a:ln>
                  <a:noFill/>
                </a:ln>
                <a:effectLst/>
                <a:latin typeface="Arial" panose="020B0604020202020204" pitchFamily="34" charset="0"/>
                <a:cs typeface="Arial" panose="020B0604020202020204" pitchFamily="34" charset="0"/>
              </a:rPr>
              <a:t>suvs</a:t>
            </a: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1200" b="0" i="0" u="none" strike="noStrike" cap="none" normalizeH="0" baseline="0" dirty="0" err="1">
                <a:ln>
                  <a:noFill/>
                </a:ln>
                <a:effectLst/>
                <a:latin typeface="Arial" panose="020B0604020202020204" pitchFamily="34" charset="0"/>
                <a:cs typeface="Arial" panose="020B0604020202020204" pitchFamily="34" charset="0"/>
              </a:rPr>
              <a:t>relible</a:t>
            </a:r>
            <a:r>
              <a:rPr kumimoji="0" lang="en-US" altLang="en-US" sz="1200" b="0" i="0" u="none" strike="noStrike" cap="none" normalizeH="0" baseline="0" dirty="0">
                <a:ln>
                  <a:noFill/>
                </a:ln>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altLang="en-US" sz="1200" b="0" i="0" u="none" strike="noStrike" cap="none" normalizeH="0" baseline="0" dirty="0">
              <a:ln>
                <a:noFill/>
              </a:ln>
              <a:effectLst/>
              <a:latin typeface="Arial" panose="020B0604020202020204" pitchFamily="34" charset="0"/>
              <a:cs typeface="Arial" panose="020B0604020202020204" pitchFamily="34" charset="0"/>
            </a:endParaRPr>
          </a:p>
          <a:p>
            <a:r>
              <a:rPr lang="en-GB" dirty="0"/>
              <a:t>By successfully removing artifacts, model is improving, image quality and diagnostic confidence, which is important for both initial diagnosis and follow-up studies. </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29</a:t>
            </a:fld>
            <a:endParaRPr lang="en-US" dirty="0"/>
          </a:p>
        </p:txBody>
      </p:sp>
    </p:spTree>
    <p:extLst>
      <p:ext uri="{BB962C8B-B14F-4D97-AF65-F5344CB8AC3E}">
        <p14:creationId xmlns:p14="http://schemas.microsoft.com/office/powerpoint/2010/main" val="3214683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faced a few challenges during our work on this project:</a:t>
            </a:r>
          </a:p>
          <a:p>
            <a:pPr>
              <a:buFont typeface="Arial" panose="020B0604020202020204" pitchFamily="34" charset="0"/>
              <a:buChar char="•"/>
            </a:pPr>
            <a:r>
              <a:rPr lang="en-GB" b="1" dirty="0"/>
              <a:t>Making ADCM images</a:t>
            </a:r>
            <a:r>
              <a:rPr lang="en-GB" dirty="0"/>
              <a:t> with </a:t>
            </a:r>
            <a:r>
              <a:rPr lang="en-GB" dirty="0" err="1"/>
              <a:t>suv</a:t>
            </a:r>
            <a:r>
              <a:rPr lang="en-GB" dirty="0"/>
              <a:t> unit and normalization , was tricky, Because we sometimes had to divide by very small numbers, we ended up with some really large values that weren’t suitable for training the model. This created challenges for us during normalization.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Using a single universal model in this context?</a:t>
            </a:r>
            <a:r>
              <a:rPr lang="en-GB" dirty="0"/>
              <a:t> It seems Not so effective for cross tracer. We found that </a:t>
            </a:r>
            <a:r>
              <a:rPr lang="en-GB" b="1" dirty="0"/>
              <a:t>radioisotope-specific tuning</a:t>
            </a:r>
            <a:r>
              <a:rPr lang="en-GB" dirty="0"/>
              <a:t> is really necessary to get the best results.</a:t>
            </a:r>
          </a:p>
          <a:p>
            <a:pPr>
              <a:buFont typeface="Arial" panose="020B0604020202020204" pitchFamily="34" charset="0"/>
              <a:buChar char="•"/>
            </a:pPr>
            <a:r>
              <a:rPr lang="en-GB" dirty="0"/>
              <a:t>On top of that, </a:t>
            </a:r>
            <a:r>
              <a:rPr lang="en-GB" b="1" dirty="0"/>
              <a:t>limited access to computational servers</a:t>
            </a:r>
            <a:r>
              <a:rPr lang="en-GB" dirty="0"/>
              <a:t> made our training loops take forever. So yeah, it was a big issue for me.</a:t>
            </a:r>
          </a:p>
          <a:p>
            <a:pPr>
              <a:buFont typeface="Arial" panose="020B0604020202020204" pitchFamily="34" charset="0"/>
              <a:buChar char="•"/>
            </a:pPr>
            <a:endParaRPr lang="en-GB" b="1" dirty="0"/>
          </a:p>
          <a:p>
            <a:pPr marL="342900" lvl="0" indent="-342900" algn="l" rtl="0">
              <a:spcBef>
                <a:spcPts val="440"/>
              </a:spcBef>
              <a:spcAft>
                <a:spcPts val="0"/>
              </a:spcAft>
              <a:buNone/>
            </a:pPr>
            <a:endParaRPr lang="en-GB" sz="1200" dirty="0">
              <a:latin typeface="Times New Roman"/>
              <a:ea typeface="Times New Roman"/>
              <a:cs typeface="Times New Roman"/>
              <a:sym typeface="Times New Roman"/>
            </a:endParaRPr>
          </a:p>
          <a:p>
            <a:pPr marL="342900" lvl="0" indent="-342900" algn="l" rtl="0">
              <a:spcBef>
                <a:spcPts val="440"/>
              </a:spcBef>
              <a:spcAft>
                <a:spcPts val="0"/>
              </a:spcAft>
              <a:buNone/>
            </a:pPr>
            <a:endParaRPr lang="en-GB" dirty="0"/>
          </a:p>
          <a:p>
            <a:pPr>
              <a:buFont typeface="Arial" panose="020B0604020202020204" pitchFamily="34" charset="0"/>
              <a:buChar char="•"/>
            </a:pPr>
            <a:endParaRPr lang="en-GB" b="1" dirty="0"/>
          </a:p>
        </p:txBody>
      </p:sp>
      <p:sp>
        <p:nvSpPr>
          <p:cNvPr id="4" name="Slide Number Placeholder 3"/>
          <p:cNvSpPr>
            <a:spLocks noGrp="1"/>
          </p:cNvSpPr>
          <p:nvPr>
            <p:ph type="sldNum" sz="quarter" idx="5"/>
          </p:nvPr>
        </p:nvSpPr>
        <p:spPr/>
        <p:txBody>
          <a:bodyPr/>
          <a:lstStyle/>
          <a:p>
            <a:fld id="{BCFAAAB6-A2C6-4A85-A3A1-98EFBA61C967}" type="slidenum">
              <a:rPr lang="en-US" smtClean="0"/>
              <a:t>30</a:t>
            </a:fld>
            <a:endParaRPr lang="en-US" dirty="0"/>
          </a:p>
        </p:txBody>
      </p:sp>
    </p:spTree>
    <p:extLst>
      <p:ext uri="{BB962C8B-B14F-4D97-AF65-F5344CB8AC3E}">
        <p14:creationId xmlns:p14="http://schemas.microsoft.com/office/powerpoint/2010/main" val="3221440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here’s what we’re thinking about for the next steps:</a:t>
            </a:r>
          </a:p>
          <a:p>
            <a:pPr>
              <a:buFont typeface="Arial" panose="020B0604020202020204" pitchFamily="34" charset="0"/>
              <a:buChar char="•"/>
            </a:pPr>
            <a:r>
              <a:rPr lang="en-GB" dirty="0"/>
              <a:t>First off, </a:t>
            </a:r>
            <a:r>
              <a:rPr lang="en-GB" b="1" dirty="0"/>
              <a:t>we want to expand our training and testing</a:t>
            </a:r>
            <a:r>
              <a:rPr lang="en-GB" dirty="0"/>
              <a:t> by including more data from other </a:t>
            </a:r>
            <a:r>
              <a:rPr lang="en-GB" dirty="0" err="1"/>
              <a:t>centers</a:t>
            </a:r>
            <a:r>
              <a:rPr lang="en-GB" dirty="0"/>
              <a:t>. This will help us ensure that the model generalizes well across different settings.</a:t>
            </a:r>
          </a:p>
          <a:p>
            <a:pPr>
              <a:buFont typeface="Arial" panose="020B0604020202020204" pitchFamily="34" charset="0"/>
              <a:buChar char="•"/>
            </a:pPr>
            <a:r>
              <a:rPr lang="en-GB" b="1" dirty="0"/>
              <a:t>Assessing the model organ-wise</a:t>
            </a:r>
            <a:r>
              <a:rPr lang="en-GB" dirty="0"/>
              <a:t> is another big priority. By looking at how well it performs on different organs, we can tailor it more specifically to clinical needs.</a:t>
            </a:r>
          </a:p>
          <a:p>
            <a:pPr>
              <a:buFont typeface="Arial" panose="020B0604020202020204" pitchFamily="34" charset="0"/>
              <a:buChar char="•"/>
            </a:pPr>
            <a:r>
              <a:rPr lang="en-GB" b="1" dirty="0"/>
              <a:t>We’re also planning to dive deeper into clinical imaging parameters</a:t>
            </a:r>
            <a:r>
              <a:rPr lang="en-GB" dirty="0"/>
              <a:t>  like </a:t>
            </a:r>
            <a:r>
              <a:rPr lang="en-GB" dirty="0" err="1"/>
              <a:t>SUVmean</a:t>
            </a:r>
            <a:r>
              <a:rPr lang="en-GB" dirty="0"/>
              <a:t>, </a:t>
            </a:r>
            <a:r>
              <a:rPr lang="en-GB" dirty="0" err="1"/>
              <a:t>SUVmax</a:t>
            </a:r>
            <a:r>
              <a:rPr lang="en-GB" dirty="0"/>
              <a:t>, and </a:t>
            </a:r>
            <a:r>
              <a:rPr lang="en-GB" dirty="0" err="1"/>
              <a:t>SUVpea</a:t>
            </a:r>
            <a:r>
              <a:rPr lang="en-GB" dirty="0"/>
              <a:t>.</a:t>
            </a:r>
          </a:p>
          <a:p>
            <a:pPr>
              <a:buFont typeface="Arial" panose="020B0604020202020204" pitchFamily="34" charset="0"/>
              <a:buChar char="•"/>
            </a:pPr>
            <a:r>
              <a:rPr lang="en-GB" b="1" dirty="0"/>
              <a:t>More statistical testing</a:t>
            </a:r>
            <a:r>
              <a:rPr lang="en-GB" dirty="0"/>
              <a:t> for </a:t>
            </a:r>
            <a:r>
              <a:rPr lang="en-GB" dirty="0" err="1"/>
              <a:t>artifactual</a:t>
            </a:r>
            <a:r>
              <a:rPr lang="en-GB" dirty="0"/>
              <a:t> data, as we do not have good ground truth, we can score them by human observers</a:t>
            </a:r>
          </a:p>
          <a:p>
            <a:pPr>
              <a:buFont typeface="Arial" panose="020B0604020202020204" pitchFamily="34" charset="0"/>
              <a:buChar char="•"/>
            </a:pPr>
            <a:r>
              <a:rPr lang="en-GB" dirty="0"/>
              <a:t>We’re also interested in </a:t>
            </a:r>
            <a:r>
              <a:rPr lang="en-GB" b="1" dirty="0"/>
              <a:t>investigating other types of neural networks</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31</a:t>
            </a:fld>
            <a:endParaRPr lang="en-US" dirty="0"/>
          </a:p>
        </p:txBody>
      </p:sp>
    </p:spTree>
    <p:extLst>
      <p:ext uri="{BB962C8B-B14F-4D97-AF65-F5344CB8AC3E}">
        <p14:creationId xmlns:p14="http://schemas.microsoft.com/office/powerpoint/2010/main" val="1480871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talk about what we've accomplished on this research.</a:t>
            </a:r>
          </a:p>
          <a:p>
            <a:pPr algn="just">
              <a:buFont typeface="Arial" panose="020B0604020202020204" pitchFamily="34" charset="0"/>
              <a:buChar char="•"/>
            </a:pPr>
            <a:r>
              <a:rPr lang="en-GB" sz="1200" dirty="0">
                <a:solidFill>
                  <a:srgbClr val="FF0000"/>
                </a:solidFill>
                <a:latin typeface="Times New Roman" panose="02020603050405020304" pitchFamily="18" charset="0"/>
                <a:cs typeface="Times New Roman" panose="02020603050405020304" pitchFamily="18" charset="0"/>
              </a:rPr>
              <a:t>Directly performs ASC </a:t>
            </a:r>
            <a:r>
              <a:rPr lang="en-GB" sz="1200" dirty="0">
                <a:latin typeface="Times New Roman" panose="02020603050405020304" pitchFamily="18" charset="0"/>
                <a:cs typeface="Times New Roman" panose="02020603050405020304" pitchFamily="18" charset="0"/>
              </a:rPr>
              <a:t>from </a:t>
            </a:r>
            <a:r>
              <a:rPr lang="en-GB" sz="1200" dirty="0">
                <a:solidFill>
                  <a:srgbClr val="FF0000"/>
                </a:solidFill>
                <a:latin typeface="Times New Roman" panose="02020603050405020304" pitchFamily="18" charset="0"/>
                <a:cs typeface="Times New Roman" panose="02020603050405020304" pitchFamily="18" charset="0"/>
              </a:rPr>
              <a:t>emission data which </a:t>
            </a:r>
            <a:r>
              <a:rPr lang="en-GB" sz="1200" dirty="0">
                <a:latin typeface="Times New Roman" panose="02020603050405020304" pitchFamily="18" charset="0"/>
                <a:cs typeface="Times New Roman" panose="02020603050405020304" pitchFamily="18" charset="0"/>
              </a:rPr>
              <a:t>applicable in settings where only </a:t>
            </a:r>
            <a:r>
              <a:rPr lang="en-GB" sz="1200" dirty="0">
                <a:solidFill>
                  <a:srgbClr val="FF0000"/>
                </a:solidFill>
                <a:latin typeface="Times New Roman" panose="02020603050405020304" pitchFamily="18" charset="0"/>
                <a:cs typeface="Times New Roman" panose="02020603050405020304" pitchFamily="18" charset="0"/>
              </a:rPr>
              <a:t>PET-only</a:t>
            </a:r>
            <a:r>
              <a:rPr lang="en-GB" sz="1200" dirty="0">
                <a:latin typeface="Times New Roman" panose="02020603050405020304" pitchFamily="18" charset="0"/>
                <a:cs typeface="Times New Roman" panose="02020603050405020304" pitchFamily="18" charset="0"/>
              </a:rPr>
              <a:t> scanners and </a:t>
            </a:r>
            <a:r>
              <a:rPr lang="en-GB" sz="1200" dirty="0">
                <a:solidFill>
                  <a:srgbClr val="FF0000"/>
                </a:solidFill>
                <a:latin typeface="Times New Roman" panose="02020603050405020304" pitchFamily="18" charset="0"/>
                <a:cs typeface="Times New Roman" panose="02020603050405020304" pitchFamily="18" charset="0"/>
              </a:rPr>
              <a:t>PET/MRI systems </a:t>
            </a:r>
            <a:r>
              <a:rPr lang="en-GB" sz="1200" dirty="0">
                <a:latin typeface="Times New Roman" panose="02020603050405020304" pitchFamily="18" charset="0"/>
                <a:cs typeface="Times New Roman" panose="02020603050405020304" pitchFamily="18" charset="0"/>
              </a:rPr>
              <a:t>are available.</a:t>
            </a:r>
          </a:p>
          <a:p>
            <a:endParaRPr lang="en-GB" dirty="0"/>
          </a:p>
          <a:p>
            <a:pPr marL="0" marR="0" lvl="0" indent="0" algn="l" defTabSz="914400" rtl="0" eaLnBrk="0" fontAlgn="base" latinLnBrk="0" hangingPunct="0">
              <a:lnSpc>
                <a:spcPct val="150000"/>
              </a:lnSpc>
              <a:spcBef>
                <a:spcPct val="0"/>
              </a:spcBef>
              <a:spcAft>
                <a:spcPct val="0"/>
              </a:spcAft>
              <a:buClrTx/>
              <a:buSzTx/>
              <a:buFontTx/>
              <a:buNone/>
              <a:tabLst/>
              <a:defRPr/>
            </a:pPr>
            <a:r>
              <a:rPr lang="en-GB" sz="1200" dirty="0">
                <a:latin typeface="Times New Roman" panose="02020603050405020304" pitchFamily="18" charset="0"/>
                <a:cs typeface="Times New Roman" panose="02020603050405020304" pitchFamily="18" charset="0"/>
              </a:rPr>
              <a:t>We observed that a multi-</a:t>
            </a:r>
            <a:r>
              <a:rPr lang="en-GB" sz="1200" dirty="0" err="1">
                <a:latin typeface="Times New Roman" panose="02020603050405020304" pitchFamily="18" charset="0"/>
                <a:cs typeface="Times New Roman" panose="02020603050405020304" pitchFamily="18" charset="0"/>
              </a:rPr>
              <a:t>center</a:t>
            </a:r>
            <a:r>
              <a:rPr lang="en-GB" sz="1200" dirty="0">
                <a:latin typeface="Times New Roman" panose="02020603050405020304" pitchFamily="18" charset="0"/>
                <a:cs typeface="Times New Roman" panose="02020603050405020304" pitchFamily="18" charset="0"/>
              </a:rPr>
              <a:t> model can respond well in different image </a:t>
            </a:r>
            <a:r>
              <a:rPr lang="en-GB" sz="1200" dirty="0">
                <a:solidFill>
                  <a:srgbClr val="FF0000"/>
                </a:solidFill>
                <a:latin typeface="Times New Roman" panose="02020603050405020304" pitchFamily="18" charset="0"/>
                <a:cs typeface="Times New Roman" panose="02020603050405020304" pitchFamily="18" charset="0"/>
              </a:rPr>
              <a:t>acquisition</a:t>
            </a:r>
            <a:r>
              <a:rPr lang="en-GB" sz="1200" dirty="0">
                <a:latin typeface="Times New Roman" panose="02020603050405020304" pitchFamily="18" charset="0"/>
                <a:cs typeface="Times New Roman" panose="02020603050405020304" pitchFamily="18" charset="0"/>
              </a:rPr>
              <a:t>/</a:t>
            </a:r>
            <a:r>
              <a:rPr lang="en-GB" sz="1200" dirty="0">
                <a:solidFill>
                  <a:srgbClr val="FF0000"/>
                </a:solidFill>
                <a:latin typeface="Times New Roman" panose="02020603050405020304" pitchFamily="18" charset="0"/>
                <a:cs typeface="Times New Roman" panose="02020603050405020304" pitchFamily="18" charset="0"/>
              </a:rPr>
              <a:t>reconstruction</a:t>
            </a:r>
            <a:r>
              <a:rPr lang="en-GB" sz="1200" dirty="0">
                <a:latin typeface="Times New Roman" panose="02020603050405020304" pitchFamily="18" charset="0"/>
                <a:cs typeface="Times New Roman" panose="02020603050405020304" pitchFamily="18" charset="0"/>
              </a:rPr>
              <a:t> settings. But it needs to be tuned for different radiotracer distribution.</a:t>
            </a:r>
          </a:p>
          <a:p>
            <a:endParaRPr lang="en-GB" dirty="0"/>
          </a:p>
          <a:p>
            <a:pPr marL="342900" lvl="0" indent="-342900" algn="just" rtl="0">
              <a:spcBef>
                <a:spcPts val="0"/>
              </a:spcBef>
              <a:spcAft>
                <a:spcPts val="0"/>
              </a:spcAft>
              <a:buNone/>
            </a:pPr>
            <a:r>
              <a:rPr lang="en-GB" sz="1200" dirty="0">
                <a:latin typeface="Times New Roman"/>
                <a:ea typeface="Times New Roman"/>
                <a:cs typeface="Times New Roman"/>
                <a:sym typeface="Times New Roman"/>
              </a:rPr>
              <a:t>We showed by comparison of these images that </a:t>
            </a:r>
            <a:r>
              <a:rPr lang="en-GB" sz="1200" b="1" dirty="0">
                <a:solidFill>
                  <a:srgbClr val="FF0000"/>
                </a:solidFill>
                <a:latin typeface="Times New Roman"/>
                <a:ea typeface="Times New Roman"/>
                <a:cs typeface="Times New Roman"/>
                <a:sym typeface="Times New Roman"/>
              </a:rPr>
              <a:t>several artifacts </a:t>
            </a:r>
            <a:r>
              <a:rPr lang="en-GB" sz="1200" dirty="0">
                <a:latin typeface="Times New Roman"/>
                <a:ea typeface="Times New Roman"/>
                <a:cs typeface="Times New Roman"/>
                <a:sym typeface="Times New Roman"/>
              </a:rPr>
              <a:t>can be readily revealed, enabling a </a:t>
            </a:r>
            <a:r>
              <a:rPr lang="en-GB" sz="1200" b="1" dirty="0">
                <a:solidFill>
                  <a:srgbClr val="FF0000"/>
                </a:solidFill>
                <a:latin typeface="Times New Roman"/>
                <a:ea typeface="Times New Roman"/>
                <a:cs typeface="Times New Roman"/>
                <a:sym typeface="Times New Roman"/>
              </a:rPr>
              <a:t>fast and feasible quality assurance method </a:t>
            </a:r>
            <a:r>
              <a:rPr lang="en-GB" sz="1200" dirty="0">
                <a:latin typeface="Times New Roman"/>
                <a:ea typeface="Times New Roman"/>
                <a:cs typeface="Times New Roman"/>
                <a:sym typeface="Times New Roman"/>
              </a:rPr>
              <a:t>to not only </a:t>
            </a:r>
            <a:r>
              <a:rPr lang="en-GB" sz="1200" b="1" dirty="0">
                <a:solidFill>
                  <a:srgbClr val="FF0000"/>
                </a:solidFill>
                <a:latin typeface="Times New Roman"/>
                <a:ea typeface="Times New Roman"/>
                <a:cs typeface="Times New Roman"/>
                <a:sym typeface="Times New Roman"/>
              </a:rPr>
              <a:t>detect</a:t>
            </a:r>
            <a:r>
              <a:rPr lang="en-GB" sz="1200" dirty="0">
                <a:latin typeface="Times New Roman"/>
                <a:ea typeface="Times New Roman"/>
                <a:cs typeface="Times New Roman"/>
                <a:sym typeface="Times New Roman"/>
              </a:rPr>
              <a:t> but to also </a:t>
            </a:r>
            <a:r>
              <a:rPr lang="en-GB" sz="1200" b="1" dirty="0">
                <a:solidFill>
                  <a:srgbClr val="FF0000"/>
                </a:solidFill>
                <a:latin typeface="Times New Roman"/>
                <a:ea typeface="Times New Roman"/>
                <a:cs typeface="Times New Roman"/>
                <a:sym typeface="Times New Roman"/>
              </a:rPr>
              <a:t>overcome</a:t>
            </a:r>
            <a:r>
              <a:rPr lang="en-GB" sz="1200" dirty="0">
                <a:latin typeface="Times New Roman"/>
                <a:ea typeface="Times New Roman"/>
                <a:cs typeface="Times New Roman"/>
                <a:sym typeface="Times New Roman"/>
              </a:rPr>
              <a:t> those artifacts. </a:t>
            </a:r>
            <a:endParaRPr lang="en-GB" dirty="0"/>
          </a:p>
          <a:p>
            <a:endParaRPr lang="en-GB" dirty="0"/>
          </a:p>
          <a:p>
            <a:r>
              <a:rPr lang="en-GB" dirty="0"/>
              <a:t>🔍 Another important point is the reduction in cumulative radiation dose. This is particularly valuable in </a:t>
            </a:r>
            <a:r>
              <a:rPr lang="en-GB" dirty="0" err="1"/>
              <a:t>pediatric</a:t>
            </a:r>
            <a:r>
              <a:rPr lang="en-GB" dirty="0"/>
              <a:t> settings, where minimizing radiation exposure is crucial for patient safety.</a:t>
            </a:r>
          </a:p>
          <a:p>
            <a:endParaRPr lang="en-GB" dirty="0"/>
          </a:p>
          <a:p>
            <a:endParaRPr lang="en-US" dirty="0"/>
          </a:p>
          <a:p>
            <a:pPr algn="just">
              <a:buFont typeface="Arial" panose="020B0604020202020204" pitchFamily="34" charset="0"/>
              <a:buChar char="•"/>
            </a:pPr>
            <a:endParaRPr lang="en-GB" sz="12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GB"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32</a:t>
            </a:fld>
            <a:endParaRPr lang="en-US" dirty="0"/>
          </a:p>
        </p:txBody>
      </p:sp>
    </p:spTree>
    <p:extLst>
      <p:ext uri="{BB962C8B-B14F-4D97-AF65-F5344CB8AC3E}">
        <p14:creationId xmlns:p14="http://schemas.microsoft.com/office/powerpoint/2010/main" val="3188584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developed a dashboard that enables real-time attenuation and scatter correction (ASC) .</a:t>
            </a:r>
          </a:p>
          <a:p>
            <a:r>
              <a:rPr lang="en-GB" dirty="0"/>
              <a:t>The dashboard allows users to process data instantly and assess the effectiveness of the model on the fly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33F"/>
                </a:solidFill>
                <a:effectLst/>
                <a:highlight>
                  <a:srgbClr val="FFFFFF"/>
                </a:highlight>
                <a:latin typeface="Source Sans Pro" panose="020B0503030403020204" pitchFamily="34" charset="0"/>
              </a:rPr>
              <a:t>002360_C2_IM_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33F"/>
                </a:solidFill>
                <a:effectLst/>
                <a:highlight>
                  <a:srgbClr val="FFFFFF"/>
                </a:highlight>
                <a:latin typeface="Source Sans Pro" panose="020B0503030403020204" pitchFamily="34" charset="0"/>
              </a:rPr>
              <a:t>004126_C4_SH_ last one</a:t>
            </a:r>
          </a:p>
        </p:txBody>
      </p:sp>
      <p:sp>
        <p:nvSpPr>
          <p:cNvPr id="4" name="Slide Number Placeholder 3"/>
          <p:cNvSpPr>
            <a:spLocks noGrp="1"/>
          </p:cNvSpPr>
          <p:nvPr>
            <p:ph type="sldNum" sz="quarter" idx="5"/>
          </p:nvPr>
        </p:nvSpPr>
        <p:spPr/>
        <p:txBody>
          <a:bodyPr/>
          <a:lstStyle/>
          <a:p>
            <a:fld id="{BCFAAAB6-A2C6-4A85-A3A1-98EFBA61C967}" type="slidenum">
              <a:rPr lang="en-US" smtClean="0"/>
              <a:t>33</a:t>
            </a:fld>
            <a:endParaRPr lang="en-US" dirty="0"/>
          </a:p>
        </p:txBody>
      </p:sp>
    </p:spTree>
    <p:extLst>
      <p:ext uri="{BB962C8B-B14F-4D97-AF65-F5344CB8AC3E}">
        <p14:creationId xmlns:p14="http://schemas.microsoft.com/office/powerpoint/2010/main" val="3573527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NL" sz="1800" b="0" dirty="0">
                <a:effectLst/>
                <a:latin typeface="Arial" panose="020B0604020202020204" pitchFamily="34" charset="0"/>
                <a:ea typeface="Aptos" panose="020B0004020202020204" pitchFamily="34" charset="0"/>
                <a:cs typeface="Arial" panose="020B0604020202020204" pitchFamily="34" charset="0"/>
              </a:rPr>
              <a:t>Around 50 </a:t>
            </a:r>
            <a:r>
              <a:rPr lang="en-GB" sz="1800" b="0" dirty="0">
                <a:effectLst/>
                <a:latin typeface="Arial" panose="020B0604020202020204" pitchFamily="34" charset="0"/>
                <a:ea typeface="Aptos" panose="020B0004020202020204" pitchFamily="34" charset="0"/>
                <a:cs typeface="Arial" panose="020B0604020202020204" pitchFamily="34" charset="0"/>
              </a:rPr>
              <a:t>% </a:t>
            </a:r>
            <a:r>
              <a:rPr lang="en-NL" sz="1800" b="0" dirty="0">
                <a:effectLst/>
                <a:latin typeface="Arial" panose="020B0604020202020204" pitchFamily="34" charset="0"/>
                <a:ea typeface="Aptos" panose="020B0004020202020204" pitchFamily="34" charset="0"/>
                <a:cs typeface="Arial" panose="020B0604020202020204" pitchFamily="34" charset="0"/>
              </a:rPr>
              <a:t>of the photons detected and used to create images have been scattered at least once along their path. And here you can see some important effect of these scattered photons on the image: </a:t>
            </a:r>
            <a:r>
              <a:rPr lang="en-US" sz="1800" b="0" dirty="0">
                <a:solidFill>
                  <a:schemeClr val="tx1"/>
                </a:solidFill>
                <a:latin typeface="Arial" panose="020B0604020202020204" pitchFamily="34" charset="0"/>
                <a:cs typeface="Arial" panose="020B0604020202020204" pitchFamily="34" charset="0"/>
                <a:sym typeface="Arial"/>
              </a:rPr>
              <a:t>Reduced mediastinal uptake</a:t>
            </a:r>
            <a:r>
              <a:rPr lang="en-GB" sz="1800" b="0" dirty="0">
                <a:effectLst/>
                <a:latin typeface="Arial" panose="020B0604020202020204" pitchFamily="34" charset="0"/>
                <a:ea typeface="Aptos" panose="020B0004020202020204" pitchFamily="34" charset="0"/>
                <a:cs typeface="Arial" panose="020B0604020202020204" pitchFamily="34" charset="0"/>
              </a:rPr>
              <a:t>, </a:t>
            </a:r>
            <a:r>
              <a:rPr lang="en-NL" sz="1800" b="0" dirty="0">
                <a:effectLst/>
                <a:latin typeface="Arial" panose="020B0604020202020204" pitchFamily="34" charset="0"/>
                <a:ea typeface="Aptos" panose="020B0004020202020204" pitchFamily="34" charset="0"/>
                <a:cs typeface="Arial" panose="020B0604020202020204" pitchFamily="34" charset="0"/>
              </a:rPr>
              <a:t>Hot lung, non uniform liver and enhanced skin uptake.</a:t>
            </a:r>
            <a:endParaRPr lang="en-US" sz="1800" b="0" dirty="0">
              <a:effectLst/>
              <a:latin typeface="Arial" panose="020B0604020202020204" pitchFamily="34" charset="0"/>
              <a:ea typeface="Aptos" panose="020B0004020202020204" pitchFamily="34" charset="0"/>
              <a:cs typeface="Arial" panose="020B0604020202020204" pitchFamily="34" charset="0"/>
            </a:endParaRPr>
          </a:p>
          <a:p>
            <a:pPr algn="l">
              <a:lnSpc>
                <a:spcPct val="107000"/>
              </a:lnSpc>
              <a:spcAft>
                <a:spcPts val="800"/>
              </a:spcAft>
            </a:pPr>
            <a:r>
              <a:rPr lang="en-GB" sz="1800" b="0" dirty="0">
                <a:effectLst/>
                <a:latin typeface="Arial" panose="020B0604020202020204" pitchFamily="34" charset="0"/>
                <a:ea typeface="Aptos" panose="020B0004020202020204" pitchFamily="34" charset="0"/>
                <a:cs typeface="Arial" panose="020B0604020202020204" pitchFamily="34" charset="0"/>
              </a:rPr>
              <a:t>So ASC is the most important necessity must be done for the pet so image will be visually interpretable and quantitatively accurate .</a:t>
            </a:r>
            <a:endParaRPr lang="en-US" sz="1800" b="0" dirty="0">
              <a:effectLst/>
              <a:latin typeface="Arial" panose="020B06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CFAAAB6-A2C6-4A85-A3A1-98EFBA61C967}" type="slidenum">
              <a:rPr lang="en-US" smtClean="0"/>
              <a:t>3</a:t>
            </a:fld>
            <a:endParaRPr lang="en-US" dirty="0"/>
          </a:p>
        </p:txBody>
      </p:sp>
    </p:spTree>
    <p:extLst>
      <p:ext uri="{BB962C8B-B14F-4D97-AF65-F5344CB8AC3E}">
        <p14:creationId xmlns:p14="http://schemas.microsoft.com/office/powerpoint/2010/main" val="1612979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want to give a big thanks to my supervisor, </a:t>
            </a:r>
            <a:r>
              <a:rPr lang="en-GB" dirty="0" err="1"/>
              <a:t>Dr.</a:t>
            </a:r>
            <a:r>
              <a:rPr lang="en-GB" dirty="0"/>
              <a:t> Shiri. I’ve learned so much from you, and I hope we will publish the article together soon. Your support and guidance have meant so much to me.</a:t>
            </a:r>
          </a:p>
          <a:p>
            <a:endParaRPr lang="en-GB" dirty="0"/>
          </a:p>
          <a:p>
            <a:r>
              <a:rPr lang="en-GB" dirty="0"/>
              <a:t>And to the love of my life, thank you for always being there and cheering me on. I couldn’t have done this without you.</a:t>
            </a:r>
          </a:p>
          <a:p>
            <a:endParaRPr lang="en-GB" dirty="0"/>
          </a:p>
          <a:p>
            <a:r>
              <a:rPr lang="en-GB" dirty="0"/>
              <a:t>Thank you to everyone who brightened my path in this journey!</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35</a:t>
            </a:fld>
            <a:endParaRPr lang="en-US" dirty="0"/>
          </a:p>
        </p:txBody>
      </p:sp>
    </p:spTree>
    <p:extLst>
      <p:ext uri="{BB962C8B-B14F-4D97-AF65-F5344CB8AC3E}">
        <p14:creationId xmlns:p14="http://schemas.microsoft.com/office/powerpoint/2010/main" val="3051456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t>Using the CT attenuation map is one of the regular ways of doing these corrections. For using that, the CT image, should be translated to 511 keV, and the image resolution should be smoothed to match the PET resolution. Then we can use this mu map to correct ASC in pet.</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4</a:t>
            </a:fld>
            <a:endParaRPr lang="en-US" dirty="0"/>
          </a:p>
        </p:txBody>
      </p:sp>
    </p:spTree>
    <p:extLst>
      <p:ext uri="{BB962C8B-B14F-4D97-AF65-F5344CB8AC3E}">
        <p14:creationId xmlns:p14="http://schemas.microsoft.com/office/powerpoint/2010/main" val="334560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But we have some limitations in using CT:</a:t>
            </a:r>
          </a:p>
          <a:p>
            <a:pPr>
              <a:buFont typeface="Arial" panose="020B0604020202020204" pitchFamily="34" charset="0"/>
              <a:buChar char="•"/>
            </a:pPr>
            <a:r>
              <a:rPr lang="en-GB" sz="2800" dirty="0"/>
              <a:t>CT scans add exposure to the patients, which can increase the risk of cancer over time.</a:t>
            </a:r>
          </a:p>
          <a:p>
            <a:pPr>
              <a:buFont typeface="Arial" panose="020B0604020202020204" pitchFamily="34" charset="0"/>
              <a:buChar char="•"/>
            </a:pPr>
            <a:r>
              <a:rPr lang="en-GB" sz="2800" dirty="0"/>
              <a:t>Not all </a:t>
            </a:r>
            <a:r>
              <a:rPr lang="en-GB" sz="2800" dirty="0" err="1"/>
              <a:t>centers</a:t>
            </a:r>
            <a:r>
              <a:rPr lang="en-GB" sz="2800" dirty="0"/>
              <a:t> have access to CT devices.</a:t>
            </a:r>
          </a:p>
          <a:p>
            <a:pPr>
              <a:buFont typeface="Arial" panose="020B0604020202020204" pitchFamily="34" charset="0"/>
              <a:buChar char="•"/>
            </a:pPr>
            <a:r>
              <a:rPr lang="en-GB" sz="2800" dirty="0"/>
              <a:t>If contrast agents are required for diagnosis, using that CT can be difficult and requires more consideration.</a:t>
            </a:r>
          </a:p>
          <a:p>
            <a:pPr>
              <a:buFont typeface="Arial" panose="020B0604020202020204" pitchFamily="34" charset="0"/>
              <a:buChar char="•"/>
            </a:pPr>
            <a:r>
              <a:rPr lang="en-GB" sz="2800" dirty="0"/>
              <a:t>Any misalignment between CT and PET scans can cause artifacts.</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5</a:t>
            </a:fld>
            <a:endParaRPr lang="en-US" dirty="0"/>
          </a:p>
        </p:txBody>
      </p:sp>
    </p:spTree>
    <p:extLst>
      <p:ext uri="{BB962C8B-B14F-4D97-AF65-F5344CB8AC3E}">
        <p14:creationId xmlns:p14="http://schemas.microsoft.com/office/powerpoint/2010/main" val="240891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t>Important  artifacts that might occur in PET imaging are shown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t>Some artifacts are related to tracer distribution, such as halo artifacts.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t>Others are linked to the association between PET and CT/MR images (like motion and mismatch artifacts in different regions),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t>Or The presence of metal implants can cause streak artifacts in CT images, which affect PET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t>Even, different fields of view between PET and CT can cause truncation artifacts,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t>particularly in overweight patients or cases with the arms down.</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6</a:t>
            </a:fld>
            <a:endParaRPr lang="en-US" dirty="0"/>
          </a:p>
        </p:txBody>
      </p:sp>
    </p:spTree>
    <p:extLst>
      <p:ext uri="{BB962C8B-B14F-4D97-AF65-F5344CB8AC3E}">
        <p14:creationId xmlns:p14="http://schemas.microsoft.com/office/powerpoint/2010/main" val="173201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2016, various deep learning-based methods have been developed for attenuation scatter correction (DL-ASC) in PET imaging. Some of these methods create attenuation maps from MRI or CT images, while others directly generate ASC PET images from NAC images. This direct approach was first used in brain PET imaging and later tested in 18F-FDG PET studies.</a:t>
            </a:r>
          </a:p>
          <a:p>
            <a:r>
              <a:rPr lang="en-GB" dirty="0"/>
              <a:t>Nowadays, there’s more focus on how AI models fit into clinical workflows.</a:t>
            </a:r>
          </a:p>
          <a:p>
            <a:r>
              <a:rPr lang="en-GB" dirty="0"/>
              <a:t>Each </a:t>
            </a:r>
            <a:r>
              <a:rPr lang="en-GB" dirty="0" err="1"/>
              <a:t>center</a:t>
            </a:r>
            <a:r>
              <a:rPr lang="en-GB" dirty="0"/>
              <a:t> might use slightly different imaging protocols for the same disease, and the imaging devices can vary from place to place. Even Different radiotracers also produce unique image patterns and distributions inside the body. On top of all, not every </a:t>
            </a:r>
            <a:r>
              <a:rPr lang="en-GB" dirty="0" err="1"/>
              <a:t>center</a:t>
            </a:r>
            <a:r>
              <a:rPr lang="en-GB" dirty="0"/>
              <a:t> has a dedicated AI team, so having a universal model that works everywhere is really appealing.</a:t>
            </a:r>
          </a:p>
          <a:p>
            <a:endParaRPr lang="en-GB" dirty="0"/>
          </a:p>
          <a:p>
            <a:endParaRPr lang="en-GB" dirty="0"/>
          </a:p>
          <a:p>
            <a:r>
              <a:rPr lang="en-GB" dirty="0"/>
              <a:t>--------------</a:t>
            </a:r>
          </a:p>
          <a:p>
            <a:r>
              <a:rPr lang="en-GB" dirty="0"/>
              <a:t>One big challenge is that 68Ga-labelled pharmaceuticals tend to produce lower-quality images because they have low tracer activity and a wide positron range, which is not as good as 18F-labelled compounds. </a:t>
            </a:r>
          </a:p>
        </p:txBody>
      </p:sp>
      <p:sp>
        <p:nvSpPr>
          <p:cNvPr id="4" name="Slide Number Placeholder 3"/>
          <p:cNvSpPr>
            <a:spLocks noGrp="1"/>
          </p:cNvSpPr>
          <p:nvPr>
            <p:ph type="sldNum" sz="quarter" idx="5"/>
          </p:nvPr>
        </p:nvSpPr>
        <p:spPr/>
        <p:txBody>
          <a:bodyPr/>
          <a:lstStyle/>
          <a:p>
            <a:fld id="{BCFAAAB6-A2C6-4A85-A3A1-98EFBA61C967}" type="slidenum">
              <a:rPr lang="en-US" smtClean="0"/>
              <a:t>7</a:t>
            </a:fld>
            <a:endParaRPr lang="en-US" dirty="0"/>
          </a:p>
        </p:txBody>
      </p:sp>
    </p:spTree>
    <p:extLst>
      <p:ext uri="{BB962C8B-B14F-4D97-AF65-F5344CB8AC3E}">
        <p14:creationId xmlns:p14="http://schemas.microsoft.com/office/powerpoint/2010/main" val="502016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b="1" dirty="0"/>
              <a:t>First of all, </a:t>
            </a:r>
            <a:endParaRPr lang="en-GB" sz="2800" dirty="0"/>
          </a:p>
          <a:p>
            <a:pPr>
              <a:buFont typeface="Arial" panose="020B0604020202020204" pitchFamily="34" charset="0"/>
              <a:buChar char="•"/>
            </a:pPr>
            <a:r>
              <a:rPr lang="en-GB" sz="2800" dirty="0"/>
              <a:t>We focused on direct Attenuation and Scatter Correction (ASC) of PET images without needing CT anatomical data. </a:t>
            </a:r>
          </a:p>
          <a:p>
            <a:pPr>
              <a:buFont typeface="Arial" panose="020B0604020202020204" pitchFamily="34" charset="0"/>
              <a:buChar char="•"/>
            </a:pPr>
            <a:r>
              <a:rPr lang="en-GB" sz="2800" dirty="0"/>
              <a:t>Another goal is to create a universal model. This model should work effectively on cross radiotracers and cross  scanners  with different clinical settings.</a:t>
            </a:r>
          </a:p>
          <a:p>
            <a:pPr>
              <a:buFont typeface="Arial" panose="020B0604020202020204" pitchFamily="34" charset="0"/>
              <a:buChar char="•"/>
            </a:pPr>
            <a:r>
              <a:rPr lang="en-GB" sz="2800" dirty="0"/>
              <a:t>Finally, we evaluated how well this model performs in removing artifacts across data from multiple </a:t>
            </a:r>
            <a:r>
              <a:rPr lang="en-GB" sz="2800" dirty="0" err="1"/>
              <a:t>centers</a:t>
            </a:r>
            <a:r>
              <a:rPr lang="en-GB" sz="2800" dirty="0"/>
              <a:t>.</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8</a:t>
            </a:fld>
            <a:endParaRPr lang="en-US" dirty="0"/>
          </a:p>
        </p:txBody>
      </p:sp>
    </p:spTree>
    <p:extLst>
      <p:ext uri="{BB962C8B-B14F-4D97-AF65-F5344CB8AC3E}">
        <p14:creationId xmlns:p14="http://schemas.microsoft.com/office/powerpoint/2010/main" val="19394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implement to approach to investigate the performance of model in response of different </a:t>
            </a:r>
            <a:r>
              <a:rPr lang="en-GB" dirty="0" err="1"/>
              <a:t>centers</a:t>
            </a:r>
            <a:r>
              <a:rPr lang="en-GB" dirty="0"/>
              <a:t> and different tracers.</a:t>
            </a:r>
          </a:p>
          <a:p>
            <a:endParaRPr lang="en-GB" dirty="0"/>
          </a:p>
          <a:p>
            <a:r>
              <a:rPr lang="en-GB" dirty="0"/>
              <a:t>For direct Model</a:t>
            </a:r>
          </a:p>
          <a:p>
            <a:r>
              <a:rPr lang="en-GB" dirty="0"/>
              <a:t>we used a reconstructed version of our pet data without applying any corrections as the input of our neural network.</a:t>
            </a:r>
          </a:p>
          <a:p>
            <a:r>
              <a:rPr lang="en-GB" dirty="0"/>
              <a:t>And a </a:t>
            </a:r>
            <a:r>
              <a:rPr lang="en-GB" dirty="0" err="1"/>
              <a:t>ct</a:t>
            </a:r>
            <a:r>
              <a:rPr lang="en-GB" dirty="0"/>
              <a:t> based corrected version of it, as our target or ground truth.</a:t>
            </a:r>
            <a:br>
              <a:rPr lang="en-GB" dirty="0"/>
            </a:br>
            <a:r>
              <a:rPr lang="en-GB" dirty="0"/>
              <a:t>From now on we named our </a:t>
            </a:r>
            <a:r>
              <a:rPr lang="en-GB" dirty="0" err="1"/>
              <a:t>imput</a:t>
            </a:r>
            <a:r>
              <a:rPr lang="en-GB" dirty="0"/>
              <a:t> </a:t>
            </a:r>
            <a:r>
              <a:rPr lang="en-GB" dirty="0" err="1"/>
              <a:t>nac</a:t>
            </a:r>
            <a:r>
              <a:rPr lang="en-GB" dirty="0"/>
              <a:t> and the target of the model or rather ground truth as mac.</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10</a:t>
            </a:fld>
            <a:endParaRPr lang="en-US" dirty="0"/>
          </a:p>
        </p:txBody>
      </p:sp>
    </p:spTree>
    <p:extLst>
      <p:ext uri="{BB962C8B-B14F-4D97-AF65-F5344CB8AC3E}">
        <p14:creationId xmlns:p14="http://schemas.microsoft.com/office/powerpoint/2010/main" val="427791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rgbClr val="FFC000"/>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2" name="Rectangle 1">
            <a:extLst>
              <a:ext uri="{FF2B5EF4-FFF2-40B4-BE49-F238E27FC236}">
                <a16:creationId xmlns:a16="http://schemas.microsoft.com/office/drawing/2014/main" id="{67BA0C10-4924-BB33-A685-616DDCEC8644}"/>
              </a:ext>
            </a:extLst>
          </p:cNvPr>
          <p:cNvSpPr/>
          <p:nvPr userDrawn="1"/>
        </p:nvSpPr>
        <p:spPr>
          <a:xfrm>
            <a:off x="434179" y="548641"/>
            <a:ext cx="188686" cy="1179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1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GB"/>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GB"/>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GB"/>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GB"/>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GB"/>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GB"/>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GB"/>
              <a:t>Click to edit Master title style</a:t>
            </a:r>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3" name="Picture 2" descr="A map of the world">
            <a:extLst>
              <a:ext uri="{FF2B5EF4-FFF2-40B4-BE49-F238E27FC236}">
                <a16:creationId xmlns:a16="http://schemas.microsoft.com/office/drawing/2014/main" id="{7A6E687D-8E24-8B46-F7FA-309FD85B7E0C}"/>
              </a:ext>
            </a:extLst>
          </p:cNvPr>
          <p:cNvPicPr>
            <a:picLocks noChangeAspect="1"/>
          </p:cNvPicPr>
          <p:nvPr userDrawn="1"/>
        </p:nvPicPr>
        <p:blipFill rotWithShape="1">
          <a:blip r:embed="rId2">
            <a:duotone>
              <a:schemeClr val="bg2">
                <a:shade val="45000"/>
                <a:satMod val="135000"/>
              </a:schemeClr>
              <a:prstClr val="white"/>
            </a:duotone>
            <a:alphaModFix amt="50000"/>
          </a:blip>
          <a:srcRect l="-1063" t="5505" r="76604" b="16988"/>
          <a:stretch/>
        </p:blipFill>
        <p:spPr>
          <a:xfrm rot="5400000">
            <a:off x="-149716" y="4565978"/>
            <a:ext cx="1192812" cy="3373826"/>
          </a:xfrm>
          <a:prstGeom prst="rect">
            <a:avLst/>
          </a:prstGeom>
        </p:spPr>
      </p:pic>
      <p:sp>
        <p:nvSpPr>
          <p:cNvPr id="7" name="Rectangle 6">
            <a:extLst>
              <a:ext uri="{FF2B5EF4-FFF2-40B4-BE49-F238E27FC236}">
                <a16:creationId xmlns:a16="http://schemas.microsoft.com/office/drawing/2014/main" id="{CE9AFDA0-E86E-CDC7-47DD-2E040F059CA5}"/>
              </a:ext>
            </a:extLst>
          </p:cNvPr>
          <p:cNvSpPr/>
          <p:nvPr userDrawn="1"/>
        </p:nvSpPr>
        <p:spPr>
          <a:xfrm>
            <a:off x="434179" y="548641"/>
            <a:ext cx="188686" cy="1179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994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Tree>
    <p:extLst>
      <p:ext uri="{BB962C8B-B14F-4D97-AF65-F5344CB8AC3E}">
        <p14:creationId xmlns:p14="http://schemas.microsoft.com/office/powerpoint/2010/main" val="4060377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
        <p:nvSpPr>
          <p:cNvPr id="10" name="Rectangle 9">
            <a:extLst>
              <a:ext uri="{FF2B5EF4-FFF2-40B4-BE49-F238E27FC236}">
                <a16:creationId xmlns:a16="http://schemas.microsoft.com/office/drawing/2014/main" id="{C6AD1DC2-7B55-3C9C-EC24-942A6313E956}"/>
              </a:ext>
            </a:extLst>
          </p:cNvPr>
          <p:cNvSpPr/>
          <p:nvPr userDrawn="1"/>
        </p:nvSpPr>
        <p:spPr>
          <a:xfrm>
            <a:off x="0" y="3376602"/>
            <a:ext cx="9382538"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959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4EF8E-112F-82EC-A2CF-41A98C82B39F}"/>
              </a:ext>
            </a:extLst>
          </p:cNvPr>
          <p:cNvSpPr>
            <a:spLocks noGrp="1"/>
          </p:cNvSpPr>
          <p:nvPr>
            <p:ph type="sldNum" sz="quarter" idx="10"/>
          </p:nvPr>
        </p:nvSpPr>
        <p:spPr/>
        <p:txBody>
          <a:bodyPr/>
          <a:lstStyle/>
          <a:p>
            <a:fld id="{A65A5C87-DF58-40C8-B092-1DE63DB4547E}" type="slidenum">
              <a:rPr lang="en-US" smtClean="0"/>
              <a:t>‹#›</a:t>
            </a:fld>
            <a:endParaRPr lang="en-US" dirty="0"/>
          </a:p>
        </p:txBody>
      </p:sp>
      <p:pic>
        <p:nvPicPr>
          <p:cNvPr id="4" name="Picture 3" descr="A map of the world">
            <a:extLst>
              <a:ext uri="{FF2B5EF4-FFF2-40B4-BE49-F238E27FC236}">
                <a16:creationId xmlns:a16="http://schemas.microsoft.com/office/drawing/2014/main" id="{E7400766-03D7-541D-02D3-400730870F87}"/>
              </a:ext>
            </a:extLst>
          </p:cNvPr>
          <p:cNvPicPr>
            <a:picLocks noChangeAspect="1"/>
          </p:cNvPicPr>
          <p:nvPr userDrawn="1"/>
        </p:nvPicPr>
        <p:blipFill rotWithShape="1">
          <a:blip r:embed="rId2">
            <a:duotone>
              <a:schemeClr val="bg2">
                <a:shade val="45000"/>
                <a:satMod val="135000"/>
              </a:schemeClr>
              <a:prstClr val="white"/>
            </a:duotone>
            <a:alphaModFix amt="20000"/>
          </a:blip>
          <a:srcRect l="-1063" t="5505" r="76604" b="16988"/>
          <a:stretch/>
        </p:blipFill>
        <p:spPr>
          <a:xfrm rot="5400000">
            <a:off x="-149716" y="4565978"/>
            <a:ext cx="1192812" cy="3373826"/>
          </a:xfrm>
          <a:prstGeom prst="rect">
            <a:avLst/>
          </a:prstGeom>
        </p:spPr>
      </p:pic>
    </p:spTree>
    <p:extLst>
      <p:ext uri="{BB962C8B-B14F-4D97-AF65-F5344CB8AC3E}">
        <p14:creationId xmlns:p14="http://schemas.microsoft.com/office/powerpoint/2010/main" val="303880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51253" r="144" b="8205"/>
          <a:stretch/>
        </p:blipFill>
        <p:spPr>
          <a:xfrm rot="16200000">
            <a:off x="9995936" y="4653622"/>
            <a:ext cx="1595611" cy="2689879"/>
          </a:xfrm>
          <a:prstGeom prst="rect">
            <a:avLst/>
          </a:prstGeom>
          <a:noFill/>
          <a:ln>
            <a:noFill/>
          </a:ln>
          <a:effectLst/>
        </p:spPr>
      </p:pic>
    </p:spTree>
    <p:extLst>
      <p:ext uri="{BB962C8B-B14F-4D97-AF65-F5344CB8AC3E}">
        <p14:creationId xmlns:p14="http://schemas.microsoft.com/office/powerpoint/2010/main" val="169388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GB"/>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mt="50000"/>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47956" r="145" b="2458"/>
          <a:stretch/>
        </p:blipFill>
        <p:spPr>
          <a:xfrm rot="16200000">
            <a:off x="10081186" y="4669504"/>
            <a:ext cx="1603441" cy="2689878"/>
          </a:xfrm>
          <a:prstGeom prst="rect">
            <a:avLst/>
          </a:prstGeom>
          <a:noFill/>
          <a:ln>
            <a:noFill/>
          </a:ln>
          <a:effectLst/>
        </p:spPr>
      </p:pic>
    </p:spTree>
    <p:extLst>
      <p:ext uri="{BB962C8B-B14F-4D97-AF65-F5344CB8AC3E}">
        <p14:creationId xmlns:p14="http://schemas.microsoft.com/office/powerpoint/2010/main" val="1015555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GB"/>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rgbClr val="FFC000"/>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5">
            <a:extLst>
              <a:ext uri="{FF2B5EF4-FFF2-40B4-BE49-F238E27FC236}">
                <a16:creationId xmlns:a16="http://schemas.microsoft.com/office/drawing/2014/main" id="{47CD0A69-1FBB-28D2-7BD0-FA8F79EEA9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3200" b="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5" name="Rectangle 4">
            <a:extLst>
              <a:ext uri="{FF2B5EF4-FFF2-40B4-BE49-F238E27FC236}">
                <a16:creationId xmlns:a16="http://schemas.microsoft.com/office/drawing/2014/main" id="{4686D39F-073F-6712-7263-7CFCEF9A9C91}"/>
              </a:ext>
            </a:extLst>
          </p:cNvPr>
          <p:cNvSpPr/>
          <p:nvPr userDrawn="1"/>
        </p:nvSpPr>
        <p:spPr>
          <a:xfrm>
            <a:off x="676080" y="-1"/>
            <a:ext cx="207264" cy="1300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5" name="Rectangle 4">
            <a:extLst>
              <a:ext uri="{FF2B5EF4-FFF2-40B4-BE49-F238E27FC236}">
                <a16:creationId xmlns:a16="http://schemas.microsoft.com/office/drawing/2014/main" id="{4686D39F-073F-6712-7263-7CFCEF9A9C91}"/>
              </a:ext>
            </a:extLst>
          </p:cNvPr>
          <p:cNvSpPr/>
          <p:nvPr userDrawn="1"/>
        </p:nvSpPr>
        <p:spPr>
          <a:xfrm>
            <a:off x="434179" y="548641"/>
            <a:ext cx="188686" cy="1179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11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
        <p:nvSpPr>
          <p:cNvPr id="2" name="Title 1">
            <a:extLst>
              <a:ext uri="{FF2B5EF4-FFF2-40B4-BE49-F238E27FC236}">
                <a16:creationId xmlns:a16="http://schemas.microsoft.com/office/drawing/2014/main" id="{ED74C262-1815-581A-BC83-05ABFB182FC1}"/>
              </a:ext>
            </a:extLst>
          </p:cNvPr>
          <p:cNvSpPr>
            <a:spLocks noGrp="1"/>
          </p:cNvSpPr>
          <p:nvPr>
            <p:ph type="title"/>
          </p:nvPr>
        </p:nvSpPr>
        <p:spPr>
          <a:xfrm>
            <a:off x="1115568" y="548640"/>
            <a:ext cx="10168128" cy="1179576"/>
          </a:xfrm>
        </p:spPr>
        <p:txBody>
          <a:bodyPr>
            <a:normAutofit/>
          </a:bodyPr>
          <a:lstStyle>
            <a:lvl1pPr algn="l" defTabSz="914400" rtl="0" eaLnBrk="1" latinLnBrk="0" hangingPunct="1">
              <a:lnSpc>
                <a:spcPct val="90000"/>
              </a:lnSpc>
              <a:spcBef>
                <a:spcPct val="0"/>
              </a:spcBef>
              <a:buNone/>
              <a:defRPr lang="en-US" sz="3600" kern="1200" dirty="0">
                <a:solidFill>
                  <a:schemeClr val="tx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
        <p:nvSpPr>
          <p:cNvPr id="6" name="TextBox 5">
            <a:extLst>
              <a:ext uri="{FF2B5EF4-FFF2-40B4-BE49-F238E27FC236}">
                <a16:creationId xmlns:a16="http://schemas.microsoft.com/office/drawing/2014/main" id="{A3ECB290-9F4E-B279-0188-EB67A8CC8C67}"/>
              </a:ext>
            </a:extLst>
          </p:cNvPr>
          <p:cNvSpPr txBox="1"/>
          <p:nvPr userDrawn="1"/>
        </p:nvSpPr>
        <p:spPr>
          <a:xfrm>
            <a:off x="921657" y="2123684"/>
            <a:ext cx="10362039" cy="33855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	         NAC	              MAC		       DL		      Difference</a:t>
            </a:r>
            <a:endParaRPr lang="en-US" sz="1600"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58FDF3AE-E199-4A73-98C5-ADD0AA16FD68}"/>
              </a:ext>
            </a:extLst>
          </p:cNvPr>
          <p:cNvSpPr>
            <a:spLocks noGrp="1"/>
          </p:cNvSpPr>
          <p:nvPr>
            <p:ph type="title"/>
          </p:nvPr>
        </p:nvSpPr>
        <p:spPr>
          <a:xfrm>
            <a:off x="1115568" y="548640"/>
            <a:ext cx="10168128" cy="1179576"/>
          </a:xfrm>
        </p:spPr>
        <p:txBody>
          <a:bodyPr>
            <a:normAutofit/>
          </a:bodyPr>
          <a:lstStyle>
            <a:lvl1pPr algn="l" defTabSz="914400" rtl="0" eaLnBrk="1" latinLnBrk="0" hangingPunct="1">
              <a:lnSpc>
                <a:spcPct val="90000"/>
              </a:lnSpc>
              <a:spcBef>
                <a:spcPct val="0"/>
              </a:spcBef>
              <a:buNone/>
              <a:defRPr lang="en-US" sz="3600" kern="1200" dirty="0">
                <a:solidFill>
                  <a:schemeClr val="tx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007130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solidFill>
          <a:srgbClr val="3E0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b="1">
                <a:solidFill>
                  <a:schemeClr val="bg1"/>
                </a:solidFill>
                <a:latin typeface="+mj-lt"/>
              </a:defRPr>
            </a:lvl1pPr>
          </a:lstStyle>
          <a:p>
            <a:r>
              <a:rPr lang="en-GB" dirty="0"/>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rgbClr val="FFC000"/>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bg1">
                    <a:lumMod val="8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Tree>
    <p:extLst>
      <p:ext uri="{BB962C8B-B14F-4D97-AF65-F5344CB8AC3E}">
        <p14:creationId xmlns:p14="http://schemas.microsoft.com/office/powerpoint/2010/main" val="47687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43" r:id="rId6"/>
    <p:sldLayoutId id="2147483732" r:id="rId7"/>
    <p:sldLayoutId id="2147483742" r:id="rId8"/>
    <p:sldLayoutId id="2147483739" r:id="rId9"/>
    <p:sldLayoutId id="2147483736" r:id="rId10"/>
    <p:sldLayoutId id="2147483725" r:id="rId11"/>
    <p:sldLayoutId id="2147483733" r:id="rId12"/>
    <p:sldLayoutId id="2147483734" r:id="rId13"/>
    <p:sldLayoutId id="2147483735" r:id="rId14"/>
    <p:sldLayoutId id="2147483726" r:id="rId15"/>
    <p:sldLayoutId id="2147483727" r:id="rId16"/>
    <p:sldLayoutId id="2147483741" r:id="rId17"/>
    <p:sldLayoutId id="2147483740" r:id="rId18"/>
    <p:sldLayoutId id="2147483737" r:id="rId19"/>
    <p:sldLayoutId id="2147483738" r:id="rId20"/>
    <p:sldLayoutId id="2147483728" r:id="rId21"/>
    <p:sldLayoutId id="2147483729" r:id="rId2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hyperlink" Target="http://localhost:8501/"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36.gif"/><Relationship Id="rId4" Type="http://schemas.microsoft.com/office/2007/relationships/hdphoto" Target="../media/hdphoto7.wdp"/></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2.png"/><Relationship Id="rId7" Type="http://schemas.openxmlformats.org/officeDocument/2006/relationships/image" Target="../media/image14.png"/><Relationship Id="rId12" Type="http://schemas.microsoft.com/office/2007/relationships/hdphoto" Target="../media/hdphoto6.wd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3.wdp"/><Relationship Id="rId11" Type="http://schemas.openxmlformats.org/officeDocument/2006/relationships/image" Target="../media/image16.png"/><Relationship Id="rId5" Type="http://schemas.openxmlformats.org/officeDocument/2006/relationships/image" Target="../media/image1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0053"/>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5D940DF-A98F-592F-BD24-680941F5D416}"/>
              </a:ext>
            </a:extLst>
          </p:cNvPr>
          <p:cNvGrpSpPr/>
          <p:nvPr/>
        </p:nvGrpSpPr>
        <p:grpSpPr>
          <a:xfrm>
            <a:off x="285962" y="131564"/>
            <a:ext cx="2381318" cy="598153"/>
            <a:chOff x="285962" y="131564"/>
            <a:chExt cx="2381318" cy="598153"/>
          </a:xfrm>
        </p:grpSpPr>
        <p:pic>
          <p:nvPicPr>
            <p:cNvPr id="3074" name="Picture 2" descr="See the source image">
              <a:extLst>
                <a:ext uri="{FF2B5EF4-FFF2-40B4-BE49-F238E27FC236}">
                  <a16:creationId xmlns:a16="http://schemas.microsoft.com/office/drawing/2014/main" id="{38B49029-55CF-E6CD-4A12-08A3CB1E7966}"/>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4268" t="-10956"/>
            <a:stretch/>
          </p:blipFill>
          <p:spPr bwMode="auto">
            <a:xfrm>
              <a:off x="873639" y="131564"/>
              <a:ext cx="1793641" cy="586893"/>
            </a:xfrm>
            <a:prstGeom prst="rect">
              <a:avLst/>
            </a:prstGeom>
            <a:extLst>
              <a:ext uri="{909E8E84-426E-40DD-AFC4-6F175D3DCCD1}">
                <a14:hiddenFill xmlns:a14="http://schemas.microsoft.com/office/drawing/2010/main">
                  <a:solidFill>
                    <a:srgbClr val="FFFFFF"/>
                  </a:solidFill>
                </a14:hiddenFill>
              </a:ext>
            </a:extLst>
          </p:spPr>
        </p:pic>
        <p:pic>
          <p:nvPicPr>
            <p:cNvPr id="20" name="Picture 4" descr="See the source image">
              <a:extLst>
                <a:ext uri="{FF2B5EF4-FFF2-40B4-BE49-F238E27FC236}">
                  <a16:creationId xmlns:a16="http://schemas.microsoft.com/office/drawing/2014/main" id="{50E4C8D8-44C9-1620-BBC8-29E07E2EA3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956" r="75187"/>
            <a:stretch/>
          </p:blipFill>
          <p:spPr bwMode="auto">
            <a:xfrm>
              <a:off x="285962" y="142824"/>
              <a:ext cx="587677" cy="586893"/>
            </a:xfrm>
            <a:prstGeom prst="rect">
              <a:avLst/>
            </a:prstGeom>
            <a:extLst>
              <a:ext uri="{909E8E84-426E-40DD-AFC4-6F175D3DCCD1}">
                <a14:hiddenFill xmlns:a14="http://schemas.microsoft.com/office/drawing/2010/main">
                  <a:solidFill>
                    <a:srgbClr val="FFFFFF"/>
                  </a:solidFill>
                </a14:hiddenFill>
              </a:ext>
            </a:extLst>
          </p:spPr>
        </p:pic>
      </p:grpSp>
      <p:sp>
        <p:nvSpPr>
          <p:cNvPr id="3" name="Subtitle 2">
            <a:extLst>
              <a:ext uri="{FF2B5EF4-FFF2-40B4-BE49-F238E27FC236}">
                <a16:creationId xmlns:a16="http://schemas.microsoft.com/office/drawing/2014/main" id="{ED9E8FDB-60EE-45AE-BB89-9A561A61C2AC}"/>
              </a:ext>
            </a:extLst>
          </p:cNvPr>
          <p:cNvSpPr>
            <a:spLocks noGrp="1"/>
          </p:cNvSpPr>
          <p:nvPr>
            <p:ph type="subTitle" idx="4294967295"/>
          </p:nvPr>
        </p:nvSpPr>
        <p:spPr>
          <a:xfrm>
            <a:off x="878116" y="912291"/>
            <a:ext cx="9804400" cy="5082112"/>
          </a:xfrm>
          <a:noFill/>
          <a:ln>
            <a:noFill/>
          </a:ln>
        </p:spPr>
        <p:txBody>
          <a:bodyPr>
            <a:normAutofit fontScale="85000" lnSpcReduction="20000"/>
          </a:bodyPr>
          <a:lstStyle/>
          <a:p>
            <a:pPr algn="l"/>
            <a:endParaRPr lang="en-GB" dirty="0">
              <a:solidFill>
                <a:schemeClr val="tx1"/>
              </a:solidFill>
              <a:latin typeface="Arial" panose="020B0604020202020204" pitchFamily="34" charset="0"/>
              <a:cs typeface="Arial" panose="020B0604020202020204" pitchFamily="34" charset="0"/>
            </a:endParaRPr>
          </a:p>
          <a:p>
            <a:pPr marL="0" indent="0" algn="l">
              <a:lnSpc>
                <a:spcPct val="170000"/>
              </a:lnSpc>
              <a:buNone/>
            </a:pPr>
            <a:r>
              <a:rPr lang="en-GB" sz="3000" b="1" dirty="0">
                <a:solidFill>
                  <a:srgbClr val="FFC000"/>
                </a:solidFill>
                <a:latin typeface="Arial" panose="020B0604020202020204" pitchFamily="34" charset="0"/>
                <a:cs typeface="Arial" panose="020B0604020202020204" pitchFamily="34" charset="0"/>
              </a:rPr>
              <a:t>Deep Learning-Based PET Image Correction Toward Quantitative Imaging</a:t>
            </a:r>
          </a:p>
          <a:p>
            <a:pPr algn="l"/>
            <a:endParaRPr lang="en-GB" dirty="0">
              <a:latin typeface="Arial" panose="020B0604020202020204" pitchFamily="34" charset="0"/>
              <a:cs typeface="Arial" panose="020B0604020202020204" pitchFamily="34" charset="0"/>
            </a:endParaRPr>
          </a:p>
          <a:p>
            <a:pPr marL="0" indent="0" algn="l">
              <a:buNone/>
            </a:pPr>
            <a:r>
              <a:rPr lang="en-GB" sz="2400" dirty="0">
                <a:solidFill>
                  <a:schemeClr val="bg1"/>
                </a:solidFill>
                <a:latin typeface="Arial" panose="020B0604020202020204" pitchFamily="34" charset="0"/>
                <a:cs typeface="Arial" panose="020B0604020202020204" pitchFamily="34" charset="0"/>
              </a:rPr>
              <a:t>Presenter: </a:t>
            </a:r>
            <a:r>
              <a:rPr lang="en-GB" sz="2400" dirty="0">
                <a:solidFill>
                  <a:srgbClr val="22A781"/>
                </a:solidFill>
                <a:latin typeface="Arial" panose="020B0604020202020204" pitchFamily="34" charset="0"/>
                <a:cs typeface="Arial" panose="020B0604020202020204" pitchFamily="34" charset="0"/>
              </a:rPr>
              <a:t>Sama Shahpouri</a:t>
            </a:r>
          </a:p>
          <a:p>
            <a:pPr marL="0" indent="0" algn="l">
              <a:buNone/>
            </a:pPr>
            <a:endParaRPr lang="en-GB" sz="2400" dirty="0">
              <a:solidFill>
                <a:srgbClr val="22A781"/>
              </a:solidFill>
              <a:latin typeface="Arial" panose="020B0604020202020204" pitchFamily="34" charset="0"/>
              <a:cs typeface="Arial" panose="020B0604020202020204" pitchFamily="34" charset="0"/>
            </a:endParaRPr>
          </a:p>
          <a:p>
            <a:pPr marL="0" indent="0" algn="l">
              <a:buNone/>
            </a:pPr>
            <a:r>
              <a:rPr lang="en-GB" sz="2400" dirty="0">
                <a:solidFill>
                  <a:schemeClr val="bg1"/>
                </a:solidFill>
                <a:latin typeface="Arial" panose="020B0604020202020204" pitchFamily="34" charset="0"/>
                <a:cs typeface="Arial" panose="020B0604020202020204" pitchFamily="34" charset="0"/>
              </a:rPr>
              <a:t>Study : Data Science for Life Science</a:t>
            </a:r>
          </a:p>
          <a:p>
            <a:pPr marL="0" indent="0" algn="l">
              <a:buNone/>
            </a:pPr>
            <a:r>
              <a:rPr lang="en-GB" sz="2400" dirty="0">
                <a:solidFill>
                  <a:schemeClr val="bg1"/>
                </a:solidFill>
                <a:latin typeface="Arial" panose="020B0604020202020204" pitchFamily="34" charset="0"/>
                <a:cs typeface="Arial" panose="020B0604020202020204" pitchFamily="34" charset="0"/>
              </a:rPr>
              <a:t>Institute: Hanze University of Applied Sciences</a:t>
            </a:r>
          </a:p>
          <a:p>
            <a:pPr marL="0" indent="0" algn="l">
              <a:buNone/>
            </a:pPr>
            <a:endParaRPr lang="en-GB" sz="1900" dirty="0">
              <a:solidFill>
                <a:schemeClr val="bg1"/>
              </a:solidFill>
              <a:latin typeface="Arial" panose="020B0604020202020204" pitchFamily="34" charset="0"/>
              <a:cs typeface="Arial" panose="020B0604020202020204" pitchFamily="34" charset="0"/>
            </a:endParaRPr>
          </a:p>
          <a:p>
            <a:pPr marL="0" indent="0" algn="l">
              <a:buNone/>
            </a:pPr>
            <a:r>
              <a:rPr lang="en-GB" sz="2400" dirty="0">
                <a:solidFill>
                  <a:schemeClr val="bg1"/>
                </a:solidFill>
                <a:latin typeface="Arial" panose="020B0604020202020204" pitchFamily="34" charset="0"/>
                <a:cs typeface="Arial" panose="020B0604020202020204" pitchFamily="34" charset="0"/>
              </a:rPr>
              <a:t>Supervisors: </a:t>
            </a:r>
            <a:r>
              <a:rPr lang="en-GB" sz="2400" dirty="0" err="1">
                <a:solidFill>
                  <a:schemeClr val="bg1"/>
                </a:solidFill>
                <a:latin typeface="Arial" panose="020B0604020202020204" pitchFamily="34" charset="0"/>
                <a:cs typeface="Arial" panose="020B0604020202020204" pitchFamily="34" charset="0"/>
              </a:rPr>
              <a:t>Dr.</a:t>
            </a:r>
            <a:r>
              <a:rPr lang="en-GB" sz="2400" dirty="0">
                <a:solidFill>
                  <a:schemeClr val="bg1"/>
                </a:solidFill>
                <a:latin typeface="Arial" panose="020B0604020202020204" pitchFamily="34" charset="0"/>
                <a:cs typeface="Arial" panose="020B0604020202020204" pitchFamily="34" charset="0"/>
              </a:rPr>
              <a:t> Isaac Shiri</a:t>
            </a:r>
          </a:p>
          <a:p>
            <a:pPr marL="0" indent="0" algn="l">
              <a:buNone/>
            </a:pPr>
            <a:r>
              <a:rPr lang="en-GB" sz="2400" dirty="0">
                <a:solidFill>
                  <a:schemeClr val="bg1"/>
                </a:solidFill>
                <a:latin typeface="Arial" panose="020B0604020202020204" pitchFamily="34" charset="0"/>
                <a:cs typeface="Arial" panose="020B0604020202020204" pitchFamily="34" charset="0"/>
              </a:rPr>
              <a:t>Assessors: </a:t>
            </a:r>
            <a:r>
              <a:rPr lang="en-GB" sz="2400" dirty="0" err="1">
                <a:solidFill>
                  <a:schemeClr val="bg1"/>
                </a:solidFill>
                <a:latin typeface="Arial" panose="020B0604020202020204" pitchFamily="34" charset="0"/>
                <a:cs typeface="Arial" panose="020B0604020202020204" pitchFamily="34" charset="0"/>
              </a:rPr>
              <a:t>Dr.</a:t>
            </a:r>
            <a:r>
              <a:rPr lang="en-GB" sz="2400" dirty="0">
                <a:solidFill>
                  <a:schemeClr val="bg1"/>
                </a:solidFill>
                <a:latin typeface="Arial" panose="020B0604020202020204" pitchFamily="34" charset="0"/>
                <a:cs typeface="Arial" panose="020B0604020202020204" pitchFamily="34" charset="0"/>
              </a:rPr>
              <a:t> Dave Landers, </a:t>
            </a:r>
            <a:r>
              <a:rPr lang="en-GB" sz="2400" dirty="0" err="1">
                <a:solidFill>
                  <a:schemeClr val="bg1"/>
                </a:solidFill>
                <a:latin typeface="Arial" panose="020B0604020202020204" pitchFamily="34" charset="0"/>
                <a:cs typeface="Arial" panose="020B0604020202020204" pitchFamily="34" charset="0"/>
              </a:rPr>
              <a:t>Dr.</a:t>
            </a:r>
            <a:r>
              <a:rPr lang="en-GB" sz="2400" dirty="0">
                <a:solidFill>
                  <a:schemeClr val="bg1"/>
                </a:solidFill>
                <a:latin typeface="Arial" panose="020B0604020202020204" pitchFamily="34" charset="0"/>
                <a:cs typeface="Arial" panose="020B0604020202020204" pitchFamily="34" charset="0"/>
              </a:rPr>
              <a:t> Gijs van </a:t>
            </a:r>
            <a:r>
              <a:rPr lang="en-GB" sz="2400" dirty="0" err="1">
                <a:solidFill>
                  <a:schemeClr val="bg1"/>
                </a:solidFill>
                <a:latin typeface="Arial" panose="020B0604020202020204" pitchFamily="34" charset="0"/>
                <a:cs typeface="Arial" panose="020B0604020202020204" pitchFamily="34" charset="0"/>
              </a:rPr>
              <a:t>derhot</a:t>
            </a:r>
            <a:endParaRPr lang="en-GB" sz="2400" dirty="0">
              <a:solidFill>
                <a:schemeClr val="bg1"/>
              </a:solidFill>
              <a:latin typeface="Arial" panose="020B0604020202020204" pitchFamily="34" charset="0"/>
              <a:cs typeface="Arial" panose="020B0604020202020204" pitchFamily="34" charset="0"/>
            </a:endParaRPr>
          </a:p>
          <a:p>
            <a:pPr algn="l"/>
            <a:endParaRPr lang="en-GB" dirty="0">
              <a:solidFill>
                <a:schemeClr val="tx1"/>
              </a:solidFill>
              <a:latin typeface="Arial" panose="020B0604020202020204" pitchFamily="34" charset="0"/>
              <a:cs typeface="Arial" panose="020B0604020202020204" pitchFamily="34" charset="0"/>
            </a:endParaRPr>
          </a:p>
        </p:txBody>
      </p:sp>
      <p:sp>
        <p:nvSpPr>
          <p:cNvPr id="7" name="Date Placeholder 3">
            <a:extLst>
              <a:ext uri="{FF2B5EF4-FFF2-40B4-BE49-F238E27FC236}">
                <a16:creationId xmlns:a16="http://schemas.microsoft.com/office/drawing/2014/main" id="{D5A21C9E-2553-6BBB-447B-88F19EB97A11}"/>
              </a:ext>
            </a:extLst>
          </p:cNvPr>
          <p:cNvSpPr txBox="1">
            <a:spLocks/>
          </p:cNvSpPr>
          <p:nvPr/>
        </p:nvSpPr>
        <p:spPr>
          <a:xfrm>
            <a:off x="10593542" y="63790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dirty="0">
                <a:solidFill>
                  <a:schemeClr val="bg1"/>
                </a:solidFill>
                <a:latin typeface="Arial" panose="020B0604020202020204" pitchFamily="34" charset="0"/>
                <a:cs typeface="Arial" panose="020B0604020202020204" pitchFamily="34" charset="0"/>
              </a:rPr>
              <a:t>28/08/2024</a:t>
            </a:r>
          </a:p>
          <a:p>
            <a:endParaRPr lang="en-US" dirty="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2E20425-0326-D2F9-9E7A-EF3B2C80DB7E}"/>
              </a:ext>
            </a:extLst>
          </p:cNvPr>
          <p:cNvSpPr txBox="1">
            <a:spLocks/>
          </p:cNvSpPr>
          <p:nvPr/>
        </p:nvSpPr>
        <p:spPr>
          <a:xfrm>
            <a:off x="1925652" y="3338478"/>
            <a:ext cx="5953570" cy="11064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l"/>
            <a:endParaRPr lang="en-GB" sz="18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6DECF09-969B-8189-EEDE-685F800E6525}"/>
              </a:ext>
            </a:extLst>
          </p:cNvPr>
          <p:cNvPicPr>
            <a:picLocks noChangeAspect="1"/>
          </p:cNvPicPr>
          <p:nvPr/>
        </p:nvPicPr>
        <p:blipFill>
          <a:blip r:embed="rId5">
            <a:biLevel thresh="25000"/>
          </a:blip>
          <a:stretch>
            <a:fillRect/>
          </a:stretch>
        </p:blipFill>
        <p:spPr>
          <a:xfrm>
            <a:off x="9756318" y="233481"/>
            <a:ext cx="2127329" cy="290735"/>
          </a:xfrm>
          <a:prstGeom prst="rect">
            <a:avLst/>
          </a:prstGeom>
        </p:spPr>
      </p:pic>
      <p:pic>
        <p:nvPicPr>
          <p:cNvPr id="6" name="Picture 5">
            <a:extLst>
              <a:ext uri="{FF2B5EF4-FFF2-40B4-BE49-F238E27FC236}">
                <a16:creationId xmlns:a16="http://schemas.microsoft.com/office/drawing/2014/main" id="{64D30300-D67E-4BE0-3AF2-4427BDDF1404}"/>
              </a:ext>
            </a:extLst>
          </p:cNvPr>
          <p:cNvPicPr>
            <a:picLocks noChangeAspect="1"/>
          </p:cNvPicPr>
          <p:nvPr/>
        </p:nvPicPr>
        <p:blipFill rotWithShape="1">
          <a:blip r:embed="rId6"/>
          <a:srcRect l="36642" t="13071" r="34030" b="12302"/>
          <a:stretch/>
        </p:blipFill>
        <p:spPr>
          <a:xfrm>
            <a:off x="10331818" y="2744866"/>
            <a:ext cx="1633324" cy="2185693"/>
          </a:xfrm>
          <a:prstGeom prst="rect">
            <a:avLst/>
          </a:prstGeom>
        </p:spPr>
      </p:pic>
      <p:pic>
        <p:nvPicPr>
          <p:cNvPr id="17" name="Picture 16" descr="A close-up of a x-ray of a person's body">
            <a:extLst>
              <a:ext uri="{FF2B5EF4-FFF2-40B4-BE49-F238E27FC236}">
                <a16:creationId xmlns:a16="http://schemas.microsoft.com/office/drawing/2014/main" id="{6C9157CC-86E2-FF44-E7CF-3066689729BC}"/>
              </a:ext>
            </a:extLst>
          </p:cNvPr>
          <p:cNvPicPr>
            <a:picLocks noChangeAspect="1"/>
          </p:cNvPicPr>
          <p:nvPr/>
        </p:nvPicPr>
        <p:blipFill rotWithShape="1">
          <a:blip r:embed="rId7"/>
          <a:srcRect l="27501" t="11115" r="1860" b="9960"/>
          <a:stretch/>
        </p:blipFill>
        <p:spPr>
          <a:xfrm>
            <a:off x="7323137" y="2610578"/>
            <a:ext cx="4560510" cy="2319981"/>
          </a:xfrm>
          <a:prstGeom prst="rect">
            <a:avLst/>
          </a:prstGeom>
        </p:spPr>
      </p:pic>
    </p:spTree>
    <p:extLst>
      <p:ext uri="{BB962C8B-B14F-4D97-AF65-F5344CB8AC3E}">
        <p14:creationId xmlns:p14="http://schemas.microsoft.com/office/powerpoint/2010/main" val="419988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1658258" y="1679245"/>
            <a:ext cx="2857497" cy="830997"/>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PET raw data</a:t>
            </a:r>
            <a:endParaRPr lang="en-NL" sz="1600" dirty="0">
              <a:solidFill>
                <a:schemeClr val="bg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4281193" y="259077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CT images</a:t>
            </a:r>
            <a:endParaRPr lang="en-NL" sz="1600" dirty="0">
              <a:solidFill>
                <a:schemeClr val="tx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1166873" y="29695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without AC &amp; SC</a:t>
            </a:r>
            <a:endParaRPr lang="en-NL" sz="1600" dirty="0">
              <a:solidFill>
                <a:schemeClr val="tx1"/>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76ADEE2D-5FCE-17C6-02B7-9A2C7A2BE11D}"/>
              </a:ext>
            </a:extLst>
          </p:cNvPr>
          <p:cNvSpPr/>
          <p:nvPr/>
        </p:nvSpPr>
        <p:spPr>
          <a:xfrm>
            <a:off x="1987408" y="5007379"/>
            <a:ext cx="1986198" cy="13019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C4E4ED2-B382-A1BB-AE42-90A6EDA27377}"/>
              </a:ext>
            </a:extLst>
          </p:cNvPr>
          <p:cNvSpPr/>
          <p:nvPr/>
        </p:nvSpPr>
        <p:spPr>
          <a:xfrm>
            <a:off x="1487548" y="4028767"/>
            <a:ext cx="1077633" cy="566307"/>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NAC (Input)</a:t>
            </a:r>
            <a:endParaRPr lang="en-NL" sz="16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2305650" y="5133569"/>
            <a:ext cx="1500988" cy="566307"/>
          </a:xfrm>
          <a:prstGeom prst="rect">
            <a:avLst/>
          </a:prstGeom>
          <a:solidFill>
            <a:schemeClr val="tx1">
              <a:lumMod val="95000"/>
              <a:lumOff val="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Model Training</a:t>
            </a:r>
            <a:endParaRPr lang="en-NL" sz="1600"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2444281" y="5761256"/>
            <a:ext cx="1197145" cy="43810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DL PET</a:t>
            </a:r>
            <a:endParaRPr lang="en-NL" sz="1600" dirty="0">
              <a:solidFill>
                <a:schemeClr val="bg1"/>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3301701" y="29695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 AC &amp; SC</a:t>
            </a:r>
            <a:endParaRPr lang="en-NL" sz="16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3A0D7FD1-054F-46F8-02D1-8E6C3D810F6B}"/>
              </a:ext>
            </a:extLst>
          </p:cNvPr>
          <p:cNvSpPr/>
          <p:nvPr/>
        </p:nvSpPr>
        <p:spPr>
          <a:xfrm>
            <a:off x="3641426" y="4028767"/>
            <a:ext cx="1077633" cy="566307"/>
          </a:xfrm>
          <a:prstGeom prst="round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MAC (Target)</a:t>
            </a: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1999839" y="25598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1987408" y="36704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4065459" y="36734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2129491" y="46828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3521914" y="46906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4027316" y="25556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081FD695-219B-6B23-19AB-0A8D42488B4A}"/>
              </a:ext>
            </a:extLst>
          </p:cNvPr>
          <p:cNvSpPr>
            <a:spLocks noGrp="1"/>
          </p:cNvSpPr>
          <p:nvPr>
            <p:ph type="title"/>
          </p:nvPr>
        </p:nvSpPr>
        <p:spPr>
          <a:xfrm>
            <a:off x="1115567" y="548640"/>
            <a:ext cx="10538727" cy="1179576"/>
          </a:xfrm>
        </p:spPr>
        <p:txBody>
          <a:bodyPr/>
          <a:lstStyle/>
          <a:p>
            <a:r>
              <a:rPr lang="en-GB" sz="3200" dirty="0"/>
              <a:t>Workflow of A CT-less deep learning network</a:t>
            </a:r>
            <a:endParaRPr lang="en-US" dirty="0"/>
          </a:p>
        </p:txBody>
      </p:sp>
      <p:sp>
        <p:nvSpPr>
          <p:cNvPr id="3" name="Content Placeholder 2">
            <a:extLst>
              <a:ext uri="{FF2B5EF4-FFF2-40B4-BE49-F238E27FC236}">
                <a16:creationId xmlns:a16="http://schemas.microsoft.com/office/drawing/2014/main" id="{6535FB24-4D41-E6B4-AD95-18B4E12D2FF2}"/>
              </a:ext>
            </a:extLst>
          </p:cNvPr>
          <p:cNvSpPr>
            <a:spLocks noGrp="1"/>
          </p:cNvSpPr>
          <p:nvPr>
            <p:ph idx="1"/>
          </p:nvPr>
        </p:nvSpPr>
        <p:spPr>
          <a:xfrm>
            <a:off x="6873309" y="3383997"/>
            <a:ext cx="4692525" cy="3694176"/>
          </a:xfrm>
        </p:spPr>
        <p:txBody>
          <a:bodyPr>
            <a:normAutofit/>
          </a:bodyPr>
          <a:lstStyle/>
          <a:p>
            <a:r>
              <a:rPr lang="en-GB" sz="1400" dirty="0">
                <a:latin typeface="Arial" panose="020B0604020202020204" pitchFamily="34" charset="0"/>
                <a:cs typeface="Arial" panose="020B0604020202020204" pitchFamily="34" charset="0"/>
              </a:rPr>
              <a:t>Recon : reconstruction; </a:t>
            </a:r>
          </a:p>
          <a:p>
            <a:r>
              <a:rPr lang="en-GB" sz="1400" dirty="0">
                <a:latin typeface="Arial" panose="020B0604020202020204" pitchFamily="34" charset="0"/>
                <a:cs typeface="Arial" panose="020B0604020202020204" pitchFamily="34" charset="0"/>
              </a:rPr>
              <a:t>AC : attenuation correction,</a:t>
            </a:r>
          </a:p>
          <a:p>
            <a:r>
              <a:rPr lang="en-GB" sz="1400" dirty="0">
                <a:latin typeface="Arial" panose="020B0604020202020204" pitchFamily="34" charset="0"/>
                <a:cs typeface="Arial" panose="020B0604020202020204" pitchFamily="34" charset="0"/>
              </a:rPr>
              <a:t>SC : scatter correction,</a:t>
            </a:r>
          </a:p>
          <a:p>
            <a:r>
              <a:rPr lang="en-GB" sz="1400" dirty="0">
                <a:latin typeface="Arial" panose="020B0604020202020204" pitchFamily="34" charset="0"/>
                <a:cs typeface="Arial" panose="020B0604020202020204" pitchFamily="34" charset="0"/>
              </a:rPr>
              <a:t>NAC : non-corrected PET,</a:t>
            </a:r>
          </a:p>
          <a:p>
            <a:r>
              <a:rPr lang="en-GB" sz="1400" dirty="0">
                <a:latin typeface="Arial" panose="020B0604020202020204" pitchFamily="34" charset="0"/>
                <a:cs typeface="Arial" panose="020B0604020202020204" pitchFamily="34" charset="0"/>
              </a:rPr>
              <a:t>MAC : </a:t>
            </a:r>
            <a:r>
              <a:rPr lang="en-GB" sz="1400" dirty="0">
                <a:effectLst/>
                <a:latin typeface="Arial" panose="020B0604020202020204" pitchFamily="34" charset="0"/>
                <a:ea typeface="Calibri" panose="020F0502020204030204" pitchFamily="34" charset="0"/>
                <a:cs typeface="Arial" panose="020B0604020202020204" pitchFamily="34" charset="0"/>
              </a:rPr>
              <a:t>CT-Measured attenuation/scatter corrected,</a:t>
            </a:r>
          </a:p>
          <a:p>
            <a:r>
              <a:rPr lang="en-GB" sz="1400" dirty="0">
                <a:latin typeface="Arial" panose="020B0604020202020204" pitchFamily="34" charset="0"/>
                <a:cs typeface="Arial" panose="020B0604020202020204" pitchFamily="34" charset="0"/>
              </a:rPr>
              <a:t>DL PET : deep learning–corrected PET,</a:t>
            </a:r>
          </a:p>
          <a:p>
            <a:endParaRPr lang="en-US" sz="1400" dirty="0">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61BDB96B-BA29-D34D-5239-94BF166206E9}"/>
              </a:ext>
            </a:extLst>
          </p:cNvPr>
          <p:cNvSpPr txBox="1">
            <a:spLocks/>
          </p:cNvSpPr>
          <p:nvPr/>
        </p:nvSpPr>
        <p:spPr>
          <a:xfrm>
            <a:off x="6797109" y="1854334"/>
            <a:ext cx="3215143"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Arial" panose="020B0604020202020204" pitchFamily="34" charset="0"/>
                <a:ea typeface="+mj-ea"/>
                <a:cs typeface="Arial" panose="020B0604020202020204" pitchFamily="34" charset="0"/>
              </a:defRPr>
            </a:lvl1pPr>
          </a:lstStyle>
          <a:p>
            <a:r>
              <a:rPr lang="en-GB" dirty="0">
                <a:solidFill>
                  <a:schemeClr val="accent2"/>
                </a:solidFill>
              </a:rPr>
              <a:t>Direct Model</a:t>
            </a:r>
            <a:endParaRPr lang="en-US" dirty="0">
              <a:solidFill>
                <a:schemeClr val="accent2"/>
              </a:solidFill>
            </a:endParaRPr>
          </a:p>
        </p:txBody>
      </p:sp>
      <p:sp>
        <p:nvSpPr>
          <p:cNvPr id="2" name="TextBox 1">
            <a:extLst>
              <a:ext uri="{FF2B5EF4-FFF2-40B4-BE49-F238E27FC236}">
                <a16:creationId xmlns:a16="http://schemas.microsoft.com/office/drawing/2014/main" id="{340CF77D-2568-C6F1-A6D0-93343134CF55}"/>
              </a:ext>
            </a:extLst>
          </p:cNvPr>
          <p:cNvSpPr txBox="1"/>
          <p:nvPr/>
        </p:nvSpPr>
        <p:spPr>
          <a:xfrm>
            <a:off x="975727" y="6444706"/>
            <a:ext cx="2534388" cy="276999"/>
          </a:xfrm>
          <a:prstGeom prst="rect">
            <a:avLst/>
          </a:prstGeom>
          <a:noFill/>
        </p:spPr>
        <p:txBody>
          <a:bodyPr wrap="square">
            <a:spAutoFit/>
          </a:bodyPr>
          <a:lstStyle/>
          <a:p>
            <a:r>
              <a:rPr lang="en-GB" sz="12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[4] Guo, Nat </a:t>
            </a:r>
            <a:r>
              <a:rPr lang="en-GB" sz="12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2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5173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1658258" y="1704645"/>
            <a:ext cx="2857497" cy="830997"/>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PET raw data</a:t>
            </a:r>
            <a:endParaRPr lang="en-NL" sz="1600" dirty="0">
              <a:solidFill>
                <a:schemeClr val="bg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4281193" y="261617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CT images</a:t>
            </a:r>
            <a:endParaRPr lang="en-NL" sz="1600" dirty="0">
              <a:solidFill>
                <a:schemeClr val="tx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1166873" y="29949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without AC &amp; SC</a:t>
            </a:r>
            <a:endParaRPr lang="en-NL" sz="1600" dirty="0">
              <a:solidFill>
                <a:schemeClr val="tx1"/>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76ADEE2D-5FCE-17C6-02B7-9A2C7A2BE11D}"/>
              </a:ext>
            </a:extLst>
          </p:cNvPr>
          <p:cNvSpPr/>
          <p:nvPr/>
        </p:nvSpPr>
        <p:spPr>
          <a:xfrm>
            <a:off x="1987408" y="5032779"/>
            <a:ext cx="2078052" cy="12765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C4E4ED2-B382-A1BB-AE42-90A6EDA27377}"/>
              </a:ext>
            </a:extLst>
          </p:cNvPr>
          <p:cNvSpPr/>
          <p:nvPr/>
        </p:nvSpPr>
        <p:spPr>
          <a:xfrm>
            <a:off x="1487548" y="4054167"/>
            <a:ext cx="1077633" cy="566307"/>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NAC (Input)</a:t>
            </a:r>
            <a:endParaRPr lang="en-NL" sz="16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2305650" y="5158969"/>
            <a:ext cx="1500988" cy="566307"/>
          </a:xfrm>
          <a:prstGeom prst="rect">
            <a:avLst/>
          </a:prstGeom>
          <a:solidFill>
            <a:schemeClr val="tx1">
              <a:lumMod val="95000"/>
              <a:lumOff val="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Model Training</a:t>
            </a:r>
            <a:endParaRPr lang="en-NL" sz="1600"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2444281" y="5786656"/>
            <a:ext cx="1197145" cy="43810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DL ADCM</a:t>
            </a:r>
            <a:endParaRPr lang="en-NL" sz="1600" dirty="0">
              <a:solidFill>
                <a:schemeClr val="bg1"/>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3301701" y="29949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 AC &amp; SC</a:t>
            </a:r>
            <a:endParaRPr lang="en-NL" sz="16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3A0D7FD1-054F-46F8-02D1-8E6C3D810F6B}"/>
              </a:ext>
            </a:extLst>
          </p:cNvPr>
          <p:cNvSpPr/>
          <p:nvPr/>
        </p:nvSpPr>
        <p:spPr>
          <a:xfrm>
            <a:off x="3641426" y="4054167"/>
            <a:ext cx="1077633" cy="566307"/>
          </a:xfrm>
          <a:prstGeom prst="round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ADCM (Target)</a:t>
            </a: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1999839" y="25852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1987408" y="36958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4065459" y="36988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2129491" y="47082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3521914" y="47160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4027316" y="25810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081FD695-219B-6B23-19AB-0A8D42488B4A}"/>
              </a:ext>
            </a:extLst>
          </p:cNvPr>
          <p:cNvSpPr>
            <a:spLocks noGrp="1"/>
          </p:cNvSpPr>
          <p:nvPr>
            <p:ph type="title"/>
          </p:nvPr>
        </p:nvSpPr>
        <p:spPr>
          <a:xfrm>
            <a:off x="1115567" y="548640"/>
            <a:ext cx="10538727" cy="1179576"/>
          </a:xfrm>
        </p:spPr>
        <p:txBody>
          <a:bodyPr/>
          <a:lstStyle/>
          <a:p>
            <a:r>
              <a:rPr lang="en-GB" sz="3200" dirty="0"/>
              <a:t>Workflow of A CT-less deep learning network</a:t>
            </a:r>
            <a:endParaRPr lang="en-US" dirty="0"/>
          </a:p>
        </p:txBody>
      </p:sp>
      <p:sp>
        <p:nvSpPr>
          <p:cNvPr id="5" name="Title 3">
            <a:extLst>
              <a:ext uri="{FF2B5EF4-FFF2-40B4-BE49-F238E27FC236}">
                <a16:creationId xmlns:a16="http://schemas.microsoft.com/office/drawing/2014/main" id="{61BDB96B-BA29-D34D-5239-94BF166206E9}"/>
              </a:ext>
            </a:extLst>
          </p:cNvPr>
          <p:cNvSpPr txBox="1">
            <a:spLocks/>
          </p:cNvSpPr>
          <p:nvPr/>
        </p:nvSpPr>
        <p:spPr>
          <a:xfrm>
            <a:off x="6797109" y="1854334"/>
            <a:ext cx="3959716"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Arial" panose="020B0604020202020204" pitchFamily="34" charset="0"/>
                <a:ea typeface="+mj-ea"/>
                <a:cs typeface="Arial" panose="020B0604020202020204" pitchFamily="34" charset="0"/>
              </a:defRPr>
            </a:lvl1pPr>
          </a:lstStyle>
          <a:p>
            <a:r>
              <a:rPr lang="en-GB" dirty="0">
                <a:solidFill>
                  <a:schemeClr val="accent2"/>
                </a:solidFill>
              </a:rPr>
              <a:t>Semi-Direct Model</a:t>
            </a:r>
            <a:endParaRPr lang="en-US" dirty="0">
              <a:solidFill>
                <a:schemeClr val="accent2"/>
              </a:solidFill>
            </a:endParaRPr>
          </a:p>
        </p:txBody>
      </p:sp>
      <p:grpSp>
        <p:nvGrpSpPr>
          <p:cNvPr id="2" name="Group 1">
            <a:extLst>
              <a:ext uri="{FF2B5EF4-FFF2-40B4-BE49-F238E27FC236}">
                <a16:creationId xmlns:a16="http://schemas.microsoft.com/office/drawing/2014/main" id="{51FC8647-C783-B94A-01C3-7892144C47E4}"/>
              </a:ext>
            </a:extLst>
          </p:cNvPr>
          <p:cNvGrpSpPr/>
          <p:nvPr/>
        </p:nvGrpSpPr>
        <p:grpSpPr>
          <a:xfrm>
            <a:off x="6797109" y="3798822"/>
            <a:ext cx="4112190" cy="2293743"/>
            <a:chOff x="4016076" y="2292350"/>
            <a:chExt cx="6096000" cy="2413000"/>
          </a:xfrm>
        </p:grpSpPr>
        <p:sp>
          <p:nvSpPr>
            <p:cNvPr id="6" name="Rectangle 5">
              <a:extLst>
                <a:ext uri="{FF2B5EF4-FFF2-40B4-BE49-F238E27FC236}">
                  <a16:creationId xmlns:a16="http://schemas.microsoft.com/office/drawing/2014/main" id="{C4F7DFAD-97FF-A67B-5895-573FC1023AC7}"/>
                </a:ext>
              </a:extLst>
            </p:cNvPr>
            <p:cNvSpPr/>
            <p:nvPr/>
          </p:nvSpPr>
          <p:spPr>
            <a:xfrm>
              <a:off x="4016076" y="2292350"/>
              <a:ext cx="6096000" cy="2413000"/>
            </a:xfrm>
            <a:prstGeom prst="rect">
              <a:avLst/>
            </a:prstGeom>
            <a:solidFill>
              <a:srgbClr val="FFCC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CEAFFAC5-88DC-509F-8753-3C3979A4FED1}"/>
                </a:ext>
              </a:extLst>
            </p:cNvPr>
            <p:cNvSpPr/>
            <p:nvPr/>
          </p:nvSpPr>
          <p:spPr>
            <a:xfrm>
              <a:off x="4368800" y="2520700"/>
              <a:ext cx="5473700" cy="96416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A70BC24C-4740-CE8B-29BD-E22E15EC1730}"/>
                </a:ext>
              </a:extLst>
            </p:cNvPr>
            <p:cNvSpPr/>
            <p:nvPr/>
          </p:nvSpPr>
          <p:spPr>
            <a:xfrm>
              <a:off x="4368800" y="3560539"/>
              <a:ext cx="5473700" cy="96416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BC9C650-4D17-A6AE-1873-09EEB5D95FA5}"/>
                </a:ext>
              </a:extLst>
            </p:cNvPr>
            <p:cNvSpPr txBox="1"/>
            <p:nvPr/>
          </p:nvSpPr>
          <p:spPr>
            <a:xfrm>
              <a:off x="4455404" y="2497982"/>
              <a:ext cx="5342647" cy="565062"/>
            </a:xfrm>
            <a:prstGeom prst="rect">
              <a:avLst/>
            </a:prstGeom>
            <a:noFill/>
            <a:ln>
              <a:noFill/>
            </a:ln>
          </p:spPr>
          <p:txBody>
            <a:bodyPr wrap="square">
              <a:spAutoFit/>
            </a:bodyPr>
            <a:lstStyle/>
            <a:p>
              <a:pPr>
                <a:lnSpc>
                  <a:spcPct val="250000"/>
                </a:lnSpc>
              </a:pPr>
              <a:r>
                <a:rPr lang="en-GB" sz="1400" b="1" dirty="0">
                  <a:solidFill>
                    <a:schemeClr val="bg1"/>
                  </a:solidFill>
                  <a:latin typeface="Arial" panose="020B0604020202020204" pitchFamily="34" charset="0"/>
                  <a:cs typeface="Arial" panose="020B0604020202020204" pitchFamily="34" charset="0"/>
                </a:rPr>
                <a:t>Anatomy-Dependent Correction Maps</a:t>
              </a:r>
              <a:endParaRPr lang="en-US" sz="1400" b="1"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8C83436-C820-63C8-9998-B1FB9AEBD968}"/>
                </a:ext>
              </a:extLst>
            </p:cNvPr>
            <p:cNvSpPr txBox="1"/>
            <p:nvPr/>
          </p:nvSpPr>
          <p:spPr>
            <a:xfrm>
              <a:off x="4470400" y="3540917"/>
              <a:ext cx="5086351" cy="565062"/>
            </a:xfrm>
            <a:prstGeom prst="rect">
              <a:avLst/>
            </a:prstGeom>
            <a:noFill/>
            <a:ln>
              <a:noFill/>
            </a:ln>
          </p:spPr>
          <p:txBody>
            <a:bodyPr wrap="square">
              <a:spAutoFit/>
            </a:bodyPr>
            <a:lstStyle/>
            <a:p>
              <a:pPr>
                <a:lnSpc>
                  <a:spcPct val="250000"/>
                </a:lnSpc>
              </a:pPr>
              <a:r>
                <a:rPr lang="en-GB" sz="1400" b="1" dirty="0">
                  <a:latin typeface="Arial" panose="020B0604020202020204" pitchFamily="34" charset="0"/>
                  <a:cs typeface="Arial" panose="020B0604020202020204" pitchFamily="34" charset="0"/>
                </a:rPr>
                <a:t>Radiotracer-Dependent </a:t>
              </a:r>
              <a:r>
                <a:rPr lang="en-NL" sz="1400" b="1" dirty="0">
                  <a:latin typeface="Arial" panose="020B0604020202020204" pitchFamily="34" charset="0"/>
                  <a:cs typeface="Arial" panose="020B0604020202020204" pitchFamily="34" charset="0"/>
                </a:rPr>
                <a:t>textures</a:t>
              </a:r>
              <a:endParaRPr lang="en-US" sz="1400" b="1" dirty="0">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87625D44-B895-BC92-8B60-A886FC1674D5}"/>
              </a:ext>
            </a:extLst>
          </p:cNvPr>
          <p:cNvSpPr txBox="1"/>
          <p:nvPr/>
        </p:nvSpPr>
        <p:spPr>
          <a:xfrm>
            <a:off x="975727" y="6444706"/>
            <a:ext cx="2534388" cy="276999"/>
          </a:xfrm>
          <a:prstGeom prst="rect">
            <a:avLst/>
          </a:prstGeom>
          <a:noFill/>
        </p:spPr>
        <p:txBody>
          <a:bodyPr wrap="square">
            <a:spAutoFit/>
          </a:bodyPr>
          <a:lstStyle/>
          <a:p>
            <a:r>
              <a:rPr lang="en-GB" sz="12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[4] Guo, Nat </a:t>
            </a:r>
            <a:r>
              <a:rPr lang="en-GB" sz="12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2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234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B50B76-3634-AF9D-2616-CE49716C8FDA}"/>
              </a:ext>
            </a:extLst>
          </p:cNvPr>
          <p:cNvSpPr>
            <a:spLocks noGrp="1"/>
          </p:cNvSpPr>
          <p:nvPr>
            <p:ph type="title"/>
          </p:nvPr>
        </p:nvSpPr>
        <p:spPr/>
        <p:txBody>
          <a:bodyPr/>
          <a:lstStyle/>
          <a:p>
            <a:r>
              <a:rPr lang="en-GB" dirty="0"/>
              <a:t>Sample of Input and Ground truths of the network</a:t>
            </a:r>
            <a:endParaRPr lang="en-US" dirty="0"/>
          </a:p>
        </p:txBody>
      </p:sp>
      <p:sp>
        <p:nvSpPr>
          <p:cNvPr id="5" name="Slide Number Placeholder 4">
            <a:extLst>
              <a:ext uri="{FF2B5EF4-FFF2-40B4-BE49-F238E27FC236}">
                <a16:creationId xmlns:a16="http://schemas.microsoft.com/office/drawing/2014/main" id="{5FA3C6FA-6545-8C6C-6C22-D8FAC4A3E4A1}"/>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smtClean="0">
                <a:latin typeface="Arial" panose="020B0604020202020204" pitchFamily="34" charset="0"/>
                <a:cs typeface="Arial" panose="020B0604020202020204" pitchFamily="34" charset="0"/>
              </a:rPr>
              <a:pPr>
                <a:spcAft>
                  <a:spcPts val="600"/>
                </a:spcAft>
              </a:pPr>
              <a:t>12</a:t>
            </a:fld>
            <a:endParaRPr lang="en-US">
              <a:latin typeface="Arial" panose="020B0604020202020204" pitchFamily="34" charset="0"/>
              <a:cs typeface="Arial" panose="020B0604020202020204" pitchFamily="34" charset="0"/>
            </a:endParaRPr>
          </a:p>
        </p:txBody>
      </p:sp>
      <p:pic>
        <p:nvPicPr>
          <p:cNvPr id="9" name="Content Placeholder 7">
            <a:extLst>
              <a:ext uri="{FF2B5EF4-FFF2-40B4-BE49-F238E27FC236}">
                <a16:creationId xmlns:a16="http://schemas.microsoft.com/office/drawing/2014/main" id="{89448FDF-D4D9-C769-73BF-63262E39216E}"/>
              </a:ext>
            </a:extLst>
          </p:cNvPr>
          <p:cNvPicPr>
            <a:picLocks noGrp="1" noChangeAspect="1"/>
          </p:cNvPicPr>
          <p:nvPr>
            <p:ph idx="1"/>
          </p:nvPr>
        </p:nvPicPr>
        <p:blipFill rotWithShape="1">
          <a:blip r:embed="rId3"/>
          <a:srcRect l="53626" t="6375" b="65530"/>
          <a:stretch/>
        </p:blipFill>
        <p:spPr>
          <a:xfrm>
            <a:off x="3264257" y="2110141"/>
            <a:ext cx="8019439" cy="3560141"/>
          </a:xfrm>
          <a:prstGeom prst="rect">
            <a:avLst/>
          </a:prstGeom>
        </p:spPr>
      </p:pic>
      <p:sp>
        <p:nvSpPr>
          <p:cNvPr id="11" name="TextBox 10">
            <a:extLst>
              <a:ext uri="{FF2B5EF4-FFF2-40B4-BE49-F238E27FC236}">
                <a16:creationId xmlns:a16="http://schemas.microsoft.com/office/drawing/2014/main" id="{5FBA6223-4532-AFFA-5CFA-AF83BCA81134}"/>
              </a:ext>
            </a:extLst>
          </p:cNvPr>
          <p:cNvSpPr txBox="1"/>
          <p:nvPr/>
        </p:nvSpPr>
        <p:spPr>
          <a:xfrm>
            <a:off x="3374632" y="1676132"/>
            <a:ext cx="7154932"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         NAC		            MAC		      ADCM</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96712DE-0999-0C85-8B2C-5C3FC3B4A9F6}"/>
              </a:ext>
            </a:extLst>
          </p:cNvPr>
          <p:cNvSpPr txBox="1"/>
          <p:nvPr/>
        </p:nvSpPr>
        <p:spPr>
          <a:xfrm>
            <a:off x="3320264" y="5550293"/>
            <a:ext cx="6094878" cy="276999"/>
          </a:xfrm>
          <a:prstGeom prst="rect">
            <a:avLst/>
          </a:prstGeom>
          <a:noFill/>
        </p:spPr>
        <p:txBody>
          <a:bodyPr wrap="square">
            <a:spAutoFit/>
          </a:bodyPr>
          <a:lstStyle/>
          <a:p>
            <a:r>
              <a:rPr lang="en-US" sz="1200" dirty="0">
                <a:solidFill>
                  <a:schemeClr val="accent6"/>
                </a:solidFill>
                <a:latin typeface="Arial"/>
                <a:ea typeface="Arial"/>
                <a:cs typeface="Arial"/>
                <a:sym typeface="Arial"/>
              </a:rPr>
              <a:t>Maximum Intensity Projection of a </a:t>
            </a:r>
            <a:r>
              <a:rPr lang="en-US" sz="1200" baseline="30000" dirty="0">
                <a:solidFill>
                  <a:schemeClr val="accent6"/>
                </a:solidFill>
                <a:latin typeface="Arial"/>
                <a:ea typeface="Arial"/>
                <a:cs typeface="Arial"/>
                <a:sym typeface="Arial"/>
              </a:rPr>
              <a:t>68</a:t>
            </a:r>
            <a:r>
              <a:rPr lang="en-US" sz="1200" dirty="0">
                <a:solidFill>
                  <a:schemeClr val="accent6"/>
                </a:solidFill>
                <a:latin typeface="Arial"/>
                <a:ea typeface="Arial"/>
                <a:cs typeface="Arial"/>
                <a:sym typeface="Arial"/>
              </a:rPr>
              <a:t>Ga PSMA patient.</a:t>
            </a:r>
            <a:endParaRPr lang="en-US" sz="1200" dirty="0">
              <a:solidFill>
                <a:schemeClr val="accent6"/>
              </a:solidFill>
            </a:endParaRPr>
          </a:p>
        </p:txBody>
      </p:sp>
      <p:sp>
        <p:nvSpPr>
          <p:cNvPr id="7" name="Content Placeholder 7">
            <a:extLst>
              <a:ext uri="{FF2B5EF4-FFF2-40B4-BE49-F238E27FC236}">
                <a16:creationId xmlns:a16="http://schemas.microsoft.com/office/drawing/2014/main" id="{9C8D7E7B-A854-9388-4960-72D553CED4F2}"/>
              </a:ext>
            </a:extLst>
          </p:cNvPr>
          <p:cNvSpPr txBox="1">
            <a:spLocks/>
          </p:cNvSpPr>
          <p:nvPr/>
        </p:nvSpPr>
        <p:spPr>
          <a:xfrm>
            <a:off x="698708" y="5767101"/>
            <a:ext cx="5043186" cy="68076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200" dirty="0">
                <a:latin typeface="Arial" panose="020B0604020202020204" pitchFamily="34" charset="0"/>
                <a:cs typeface="Arial" panose="020B0604020202020204" pitchFamily="34" charset="0"/>
              </a:rPr>
              <a:t>NAC </a:t>
            </a:r>
            <a:r>
              <a:rPr lang="en-GB" sz="1200" dirty="0">
                <a:latin typeface="Arial" panose="020B0604020202020204" pitchFamily="34" charset="0"/>
                <a:cs typeface="Arial" panose="020B0604020202020204" pitchFamily="34" charset="0"/>
                <a:sym typeface="Wingdings" panose="05000000000000000000" pitchFamily="2" charset="2"/>
              </a:rPr>
              <a:t> </a:t>
            </a:r>
            <a:r>
              <a:rPr lang="en-GB" sz="1200" dirty="0">
                <a:latin typeface="Arial" panose="020B0604020202020204" pitchFamily="34" charset="0"/>
                <a:cs typeface="Arial" panose="020B0604020202020204" pitchFamily="34" charset="0"/>
              </a:rPr>
              <a:t>non-corrected PET,</a:t>
            </a:r>
          </a:p>
          <a:p>
            <a:pPr marL="0" indent="0">
              <a:lnSpc>
                <a:spcPct val="100000"/>
              </a:lnSpc>
              <a:spcBef>
                <a:spcPts val="0"/>
              </a:spcBef>
              <a:buNone/>
            </a:pPr>
            <a:r>
              <a:rPr lang="en-GB" sz="1200" dirty="0">
                <a:latin typeface="Arial" panose="020B0604020202020204" pitchFamily="34" charset="0"/>
                <a:cs typeface="Arial" panose="020B0604020202020204" pitchFamily="34" charset="0"/>
              </a:rPr>
              <a:t>MAC </a:t>
            </a:r>
            <a:r>
              <a:rPr lang="en-GB" sz="1200" dirty="0">
                <a:latin typeface="Arial" panose="020B0604020202020204" pitchFamily="34" charset="0"/>
                <a:cs typeface="Arial" panose="020B0604020202020204" pitchFamily="34" charset="0"/>
                <a:sym typeface="Wingdings" panose="05000000000000000000" pitchFamily="2" charset="2"/>
              </a:rPr>
              <a:t></a:t>
            </a:r>
            <a:r>
              <a:rPr lang="en-GB" sz="1200" dirty="0">
                <a:latin typeface="Arial" panose="020B0604020202020204" pitchFamily="34" charset="0"/>
                <a:cs typeface="Arial" panose="020B0604020202020204" pitchFamily="34" charset="0"/>
              </a:rPr>
              <a:t> </a:t>
            </a:r>
            <a:r>
              <a:rPr lang="en-GB" sz="1200" dirty="0">
                <a:effectLst/>
                <a:latin typeface="Arial" panose="020B0604020202020204" pitchFamily="34" charset="0"/>
                <a:ea typeface="Calibri" panose="020F0502020204030204" pitchFamily="34" charset="0"/>
                <a:cs typeface="Arial" panose="020B0604020202020204" pitchFamily="34" charset="0"/>
              </a:rPr>
              <a:t>CT-Measured attenuation/scatter corrected,</a:t>
            </a:r>
            <a:r>
              <a:rPr lang="en-GB" sz="1200" dirty="0">
                <a:latin typeface="Arial" panose="020B0604020202020204" pitchFamily="34" charset="0"/>
                <a:cs typeface="Arial" panose="020B0604020202020204" pitchFamily="34" charset="0"/>
              </a:rPr>
              <a:t>      </a:t>
            </a:r>
          </a:p>
          <a:p>
            <a:pPr marL="0" indent="0">
              <a:lnSpc>
                <a:spcPct val="100000"/>
              </a:lnSpc>
              <a:spcBef>
                <a:spcPts val="0"/>
              </a:spcBef>
              <a:buNone/>
            </a:pPr>
            <a:r>
              <a:rPr lang="en-GB" sz="1200" dirty="0">
                <a:latin typeface="Arial" panose="020B0604020202020204" pitchFamily="34" charset="0"/>
                <a:cs typeface="Arial" panose="020B0604020202020204" pitchFamily="34" charset="0"/>
              </a:rPr>
              <a:t>ADCM </a:t>
            </a:r>
            <a:r>
              <a:rPr lang="en-GB" sz="1200" dirty="0">
                <a:latin typeface="Arial" panose="020B0604020202020204" pitchFamily="34" charset="0"/>
                <a:cs typeface="Arial" panose="020B0604020202020204" pitchFamily="34" charset="0"/>
                <a:sym typeface="Wingdings" panose="05000000000000000000" pitchFamily="2" charset="2"/>
              </a:rPr>
              <a:t></a:t>
            </a:r>
            <a:r>
              <a:rPr lang="en-GB" sz="1200" dirty="0">
                <a:latin typeface="Arial" panose="020B0604020202020204" pitchFamily="34" charset="0"/>
                <a:cs typeface="Arial" panose="020B0604020202020204" pitchFamily="34" charset="0"/>
              </a:rPr>
              <a:t> Anatomy-Dependent Correction Maps</a:t>
            </a:r>
          </a:p>
        </p:txBody>
      </p:sp>
    </p:spTree>
    <p:extLst>
      <p:ext uri="{BB962C8B-B14F-4D97-AF65-F5344CB8AC3E}">
        <p14:creationId xmlns:p14="http://schemas.microsoft.com/office/powerpoint/2010/main" val="200263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498E5-0979-4E47-F459-2FE9615C2354}"/>
              </a:ext>
            </a:extLst>
          </p:cNvPr>
          <p:cNvSpPr>
            <a:spLocks noGrp="1"/>
          </p:cNvSpPr>
          <p:nvPr>
            <p:ph type="title"/>
          </p:nvPr>
        </p:nvSpPr>
        <p:spPr/>
        <p:txBody>
          <a:bodyPr/>
          <a:lstStyle/>
          <a:p>
            <a:r>
              <a:rPr lang="en-US" sz="2400" baseline="30000" dirty="0"/>
              <a:t>68</a:t>
            </a:r>
            <a:r>
              <a:rPr lang="en-US" sz="3200" dirty="0"/>
              <a:t>Ga PET/CT Dataset</a:t>
            </a:r>
            <a:endParaRPr lang="en-US" dirty="0"/>
          </a:p>
        </p:txBody>
      </p:sp>
      <p:graphicFrame>
        <p:nvGraphicFramePr>
          <p:cNvPr id="11" name="Table 10">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4220203601"/>
              </p:ext>
            </p:extLst>
          </p:nvPr>
        </p:nvGraphicFramePr>
        <p:xfrm>
          <a:off x="1115568" y="2301939"/>
          <a:ext cx="9153289" cy="3276766"/>
        </p:xfrm>
        <a:graphic>
          <a:graphicData uri="http://schemas.openxmlformats.org/drawingml/2006/table">
            <a:tbl>
              <a:tblPr firstRow="1" firstCol="1" bandRow="1">
                <a:tableStyleId>{5C22544A-7EE6-4342-B048-85BDC9FD1C3A}</a:tableStyleId>
              </a:tblPr>
              <a:tblGrid>
                <a:gridCol w="1107515">
                  <a:extLst>
                    <a:ext uri="{9D8B030D-6E8A-4147-A177-3AD203B41FA5}">
                      <a16:colId xmlns:a16="http://schemas.microsoft.com/office/drawing/2014/main" val="3912517935"/>
                    </a:ext>
                  </a:extLst>
                </a:gridCol>
                <a:gridCol w="671119">
                  <a:extLst>
                    <a:ext uri="{9D8B030D-6E8A-4147-A177-3AD203B41FA5}">
                      <a16:colId xmlns:a16="http://schemas.microsoft.com/office/drawing/2014/main" val="3034094024"/>
                    </a:ext>
                  </a:extLst>
                </a:gridCol>
                <a:gridCol w="947956">
                  <a:extLst>
                    <a:ext uri="{9D8B030D-6E8A-4147-A177-3AD203B41FA5}">
                      <a16:colId xmlns:a16="http://schemas.microsoft.com/office/drawing/2014/main" val="3674346374"/>
                    </a:ext>
                  </a:extLst>
                </a:gridCol>
                <a:gridCol w="914400">
                  <a:extLst>
                    <a:ext uri="{9D8B030D-6E8A-4147-A177-3AD203B41FA5}">
                      <a16:colId xmlns:a16="http://schemas.microsoft.com/office/drawing/2014/main" val="1873811897"/>
                    </a:ext>
                  </a:extLst>
                </a:gridCol>
                <a:gridCol w="964734">
                  <a:extLst>
                    <a:ext uri="{9D8B030D-6E8A-4147-A177-3AD203B41FA5}">
                      <a16:colId xmlns:a16="http://schemas.microsoft.com/office/drawing/2014/main" val="2653576313"/>
                    </a:ext>
                  </a:extLst>
                </a:gridCol>
                <a:gridCol w="1317071">
                  <a:extLst>
                    <a:ext uri="{9D8B030D-6E8A-4147-A177-3AD203B41FA5}">
                      <a16:colId xmlns:a16="http://schemas.microsoft.com/office/drawing/2014/main" val="2522874075"/>
                    </a:ext>
                  </a:extLst>
                </a:gridCol>
                <a:gridCol w="1721008">
                  <a:extLst>
                    <a:ext uri="{9D8B030D-6E8A-4147-A177-3AD203B41FA5}">
                      <a16:colId xmlns:a16="http://schemas.microsoft.com/office/drawing/2014/main" val="3424458039"/>
                    </a:ext>
                  </a:extLst>
                </a:gridCol>
                <a:gridCol w="1509486">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200" dirty="0" err="1">
                          <a:solidFill>
                            <a:schemeClr val="tx1"/>
                          </a:solidFill>
                          <a:effectLst/>
                          <a:latin typeface="Arial" panose="020B0604020202020204" pitchFamily="34" charset="0"/>
                          <a:cs typeface="Arial" panose="020B0604020202020204" pitchFamily="34" charset="0"/>
                        </a:rPr>
                        <a:t>Center</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No</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Train</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Validation</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Test</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Scanner</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Reconstruction</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Matrix size × Z</a:t>
                      </a:r>
                      <a:r>
                        <a:rPr lang="en-GB" sz="1200" baseline="300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200" dirty="0" err="1">
                          <a:solidFill>
                            <a:schemeClr val="tx1"/>
                          </a:solidFill>
                          <a:effectLst/>
                          <a:latin typeface="Arial" panose="020B0604020202020204" pitchFamily="34" charset="0"/>
                          <a:cs typeface="Arial" panose="020B0604020202020204" pitchFamily="34" charset="0"/>
                        </a:rPr>
                        <a:t>Center</a:t>
                      </a:r>
                      <a:r>
                        <a:rPr lang="en-GB" sz="1200" dirty="0">
                          <a:solidFill>
                            <a:schemeClr val="tx1"/>
                          </a:solidFill>
                          <a:effectLst/>
                          <a:latin typeface="Arial" panose="020B0604020202020204" pitchFamily="34" charset="0"/>
                          <a:cs typeface="Arial" panose="020B0604020202020204" pitchFamily="34" charset="0"/>
                        </a:rPr>
                        <a:t> 1</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56</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43</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11</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2</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Siemens Biograph 6</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3D-OSEM</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168 × 168</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200" dirty="0" err="1">
                          <a:solidFill>
                            <a:schemeClr val="tx1"/>
                          </a:solidFill>
                          <a:effectLst/>
                          <a:latin typeface="Arial" panose="020B0604020202020204" pitchFamily="34" charset="0"/>
                          <a:cs typeface="Arial" panose="020B0604020202020204" pitchFamily="34" charset="0"/>
                        </a:rPr>
                        <a:t>Center</a:t>
                      </a:r>
                      <a:r>
                        <a:rPr lang="en-GB" sz="1200" dirty="0">
                          <a:solidFill>
                            <a:schemeClr val="tx1"/>
                          </a:solidFill>
                          <a:effectLst/>
                          <a:latin typeface="Arial" panose="020B0604020202020204" pitchFamily="34" charset="0"/>
                          <a:cs typeface="Arial" panose="020B0604020202020204" pitchFamily="34" charset="0"/>
                        </a:rPr>
                        <a:t> 2</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31</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25</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4</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2</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GE Discovery IQ</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3D-OSEM</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192 × 192</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extLst>
                  <a:ext uri="{0D108BD9-81ED-4DB2-BD59-A6C34878D82A}">
                    <a16:rowId xmlns:a16="http://schemas.microsoft.com/office/drawing/2014/main" val="1453229168"/>
                  </a:ext>
                </a:extLst>
              </a:tr>
              <a:tr h="431890">
                <a:tc>
                  <a:txBody>
                    <a:bodyPr/>
                    <a:lstStyle/>
                    <a:p>
                      <a:pPr algn="justLow">
                        <a:lnSpc>
                          <a:spcPct val="107000"/>
                        </a:lnSpc>
                        <a:spcAft>
                          <a:spcPts val="800"/>
                        </a:spcAft>
                      </a:pPr>
                      <a:r>
                        <a:rPr lang="en-GB" sz="1200" dirty="0" err="1">
                          <a:solidFill>
                            <a:schemeClr val="tx1"/>
                          </a:solidFill>
                          <a:effectLst/>
                          <a:latin typeface="Arial" panose="020B0604020202020204" pitchFamily="34" charset="0"/>
                          <a:cs typeface="Arial" panose="020B0604020202020204" pitchFamily="34" charset="0"/>
                        </a:rPr>
                        <a:t>Center</a:t>
                      </a:r>
                      <a:r>
                        <a:rPr lang="en-GB" sz="1200" dirty="0">
                          <a:solidFill>
                            <a:schemeClr val="tx1"/>
                          </a:solidFill>
                          <a:effectLst/>
                          <a:latin typeface="Arial" panose="020B0604020202020204" pitchFamily="34" charset="0"/>
                          <a:cs typeface="Arial" panose="020B0604020202020204" pitchFamily="34" charset="0"/>
                        </a:rPr>
                        <a:t> 3</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45</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35</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8</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2</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Siemens mCT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3D-OSEM</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200 × 200</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extLst>
                  <a:ext uri="{0D108BD9-81ED-4DB2-BD59-A6C34878D82A}">
                    <a16:rowId xmlns:a16="http://schemas.microsoft.com/office/drawing/2014/main" val="1377492179"/>
                  </a:ext>
                </a:extLst>
              </a:tr>
              <a:tr h="510801">
                <a:tc>
                  <a:txBody>
                    <a:bodyPr/>
                    <a:lstStyle/>
                    <a:p>
                      <a:pPr algn="justLow">
                        <a:lnSpc>
                          <a:spcPct val="107000"/>
                        </a:lnSpc>
                        <a:spcAft>
                          <a:spcPts val="800"/>
                        </a:spcAft>
                      </a:pPr>
                      <a:r>
                        <a:rPr lang="en-GB" sz="1200" dirty="0" err="1">
                          <a:solidFill>
                            <a:schemeClr val="tx1"/>
                          </a:solidFill>
                          <a:effectLst/>
                          <a:latin typeface="Arial" panose="020B0604020202020204" pitchFamily="34" charset="0"/>
                          <a:cs typeface="Arial" panose="020B0604020202020204" pitchFamily="34" charset="0"/>
                        </a:rPr>
                        <a:t>Center</a:t>
                      </a:r>
                      <a:r>
                        <a:rPr lang="en-GB" sz="1200" dirty="0">
                          <a:solidFill>
                            <a:schemeClr val="tx1"/>
                          </a:solidFill>
                          <a:effectLst/>
                          <a:latin typeface="Arial" panose="020B0604020202020204" pitchFamily="34" charset="0"/>
                          <a:cs typeface="Arial" panose="020B0604020202020204" pitchFamily="34" charset="0"/>
                        </a:rPr>
                        <a:t> 4</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40</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28</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10</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2</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Siemens Biograph 6</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3D-OSEM</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168 × 168</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FFE697"/>
                    </a:solidFill>
                  </a:tcPr>
                </a:tc>
                <a:extLst>
                  <a:ext uri="{0D108BD9-81ED-4DB2-BD59-A6C34878D82A}">
                    <a16:rowId xmlns:a16="http://schemas.microsoft.com/office/drawing/2014/main" val="2745977431"/>
                  </a:ext>
                </a:extLst>
              </a:tr>
              <a:tr h="465152">
                <a:tc>
                  <a:txBody>
                    <a:bodyPr/>
                    <a:lstStyle/>
                    <a:p>
                      <a:pPr algn="justLow">
                        <a:lnSpc>
                          <a:spcPct val="107000"/>
                        </a:lnSpc>
                        <a:spcAft>
                          <a:spcPts val="800"/>
                        </a:spcAft>
                      </a:pPr>
                      <a:r>
                        <a:rPr lang="en-GB" sz="1200" dirty="0" err="1">
                          <a:solidFill>
                            <a:schemeClr val="tx1"/>
                          </a:solidFill>
                          <a:effectLst/>
                          <a:latin typeface="Arial" panose="020B0604020202020204" pitchFamily="34" charset="0"/>
                          <a:cs typeface="Arial" panose="020B0604020202020204" pitchFamily="34" charset="0"/>
                        </a:rPr>
                        <a:t>Center</a:t>
                      </a:r>
                      <a:r>
                        <a:rPr lang="en-GB" sz="1200" dirty="0">
                          <a:solidFill>
                            <a:schemeClr val="tx1"/>
                          </a:solidFill>
                          <a:effectLst/>
                          <a:latin typeface="Arial" panose="020B0604020202020204" pitchFamily="34" charset="0"/>
                          <a:cs typeface="Arial" panose="020B0604020202020204" pitchFamily="34" charset="0"/>
                        </a:rPr>
                        <a:t> 5</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12</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12</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Siemens Horizon</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PSF+TOF+3D-OSEM</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180 × 180</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4089105425"/>
                  </a:ext>
                </a:extLst>
              </a:tr>
              <a:tr h="465152">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Total (%)</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184</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131 (71%)</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33 (18%)</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20 (11%)</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348358498"/>
                  </a:ext>
                </a:extLst>
              </a:tr>
            </a:tbl>
          </a:graphicData>
        </a:graphic>
      </p:graphicFrame>
      <p:sp>
        <p:nvSpPr>
          <p:cNvPr id="12" name="TextBox 11">
            <a:extLst>
              <a:ext uri="{FF2B5EF4-FFF2-40B4-BE49-F238E27FC236}">
                <a16:creationId xmlns:a16="http://schemas.microsoft.com/office/drawing/2014/main" id="{3A3CF3CD-7F53-373B-219A-D4038B4EA287}"/>
              </a:ext>
            </a:extLst>
          </p:cNvPr>
          <p:cNvSpPr txBox="1"/>
          <p:nvPr/>
        </p:nvSpPr>
        <p:spPr>
          <a:xfrm>
            <a:off x="1115568" y="6224564"/>
            <a:ext cx="6096000" cy="276999"/>
          </a:xfrm>
          <a:prstGeom prst="rect">
            <a:avLst/>
          </a:prstGeom>
          <a:noFill/>
        </p:spPr>
        <p:txBody>
          <a:bodyPr wrap="square">
            <a:spAutoFit/>
          </a:bodyPr>
          <a:lstStyle/>
          <a:p>
            <a:r>
              <a:rPr lang="en-GB" sz="1200" dirty="0">
                <a:solidFill>
                  <a:srgbClr val="222222"/>
                </a:solidFill>
                <a:effectLst/>
                <a:highlight>
                  <a:srgbClr val="FFFFFF"/>
                </a:highlight>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Shiri, Clin </a:t>
            </a:r>
            <a:r>
              <a:rPr lang="en-US" sz="1200" dirty="0" err="1">
                <a:latin typeface="Arial" panose="020B0604020202020204" pitchFamily="34" charset="0"/>
                <a:cs typeface="Arial" panose="020B0604020202020204" pitchFamily="34" charset="0"/>
              </a:rPr>
              <a:t>Nucl</a:t>
            </a:r>
            <a:r>
              <a:rPr lang="en-US" sz="1200" dirty="0">
                <a:latin typeface="Arial" panose="020B0604020202020204" pitchFamily="34" charset="0"/>
                <a:cs typeface="Arial" panose="020B0604020202020204" pitchFamily="34" charset="0"/>
              </a:rPr>
              <a:t> Med, 2023</a:t>
            </a:r>
            <a:endParaRPr lang="en-US" sz="1200" dirty="0"/>
          </a:p>
        </p:txBody>
      </p:sp>
    </p:spTree>
    <p:extLst>
      <p:ext uri="{BB962C8B-B14F-4D97-AF65-F5344CB8AC3E}">
        <p14:creationId xmlns:p14="http://schemas.microsoft.com/office/powerpoint/2010/main" val="4212936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B487E2-0282-B2AB-BA66-9BE54F61AFC2}"/>
              </a:ext>
            </a:extLst>
          </p:cNvPr>
          <p:cNvSpPr>
            <a:spLocks noGrp="1"/>
          </p:cNvSpPr>
          <p:nvPr>
            <p:ph type="title"/>
          </p:nvPr>
        </p:nvSpPr>
        <p:spPr/>
        <p:txBody>
          <a:bodyPr/>
          <a:lstStyle/>
          <a:p>
            <a:r>
              <a:rPr lang="en-US" sz="3200" baseline="30000" dirty="0"/>
              <a:t>18</a:t>
            </a:r>
            <a:r>
              <a:rPr lang="en-US" sz="3200" dirty="0"/>
              <a:t>F-FDG Dataset</a:t>
            </a:r>
            <a:endParaRPr lang="en-US" dirty="0"/>
          </a:p>
        </p:txBody>
      </p:sp>
      <p:sp>
        <p:nvSpPr>
          <p:cNvPr id="4" name="Slide Number Placeholder 3">
            <a:extLst>
              <a:ext uri="{FF2B5EF4-FFF2-40B4-BE49-F238E27FC236}">
                <a16:creationId xmlns:a16="http://schemas.microsoft.com/office/drawing/2014/main" id="{4C0F5C44-A7AC-3DBC-2689-0A390BB0305D}"/>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a:solidFill>
                  <a:schemeClr val="tx1"/>
                </a:solidFill>
                <a:latin typeface="Arial" panose="020B0604020202020204" pitchFamily="34" charset="0"/>
                <a:cs typeface="Arial" panose="020B0604020202020204" pitchFamily="34" charset="0"/>
              </a:rPr>
              <a:pPr>
                <a:spcAft>
                  <a:spcPts val="600"/>
                </a:spcAft>
              </a:pPr>
              <a:t>14</a:t>
            </a:fld>
            <a:endParaRPr lang="en-US">
              <a:solidFill>
                <a:schemeClr val="tx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998244535"/>
              </p:ext>
            </p:extLst>
          </p:nvPr>
        </p:nvGraphicFramePr>
        <p:xfrm>
          <a:off x="1120793" y="2975195"/>
          <a:ext cx="8798494" cy="1868923"/>
        </p:xfrm>
        <a:graphic>
          <a:graphicData uri="http://schemas.openxmlformats.org/drawingml/2006/table">
            <a:tbl>
              <a:tblPr firstRow="1" firstCol="1" bandRow="1">
                <a:tableStyleId>{5C22544A-7EE6-4342-B048-85BDC9FD1C3A}</a:tableStyleId>
              </a:tblPr>
              <a:tblGrid>
                <a:gridCol w="1342706">
                  <a:extLst>
                    <a:ext uri="{9D8B030D-6E8A-4147-A177-3AD203B41FA5}">
                      <a16:colId xmlns:a16="http://schemas.microsoft.com/office/drawing/2014/main" val="3912517935"/>
                    </a:ext>
                  </a:extLst>
                </a:gridCol>
                <a:gridCol w="517874">
                  <a:extLst>
                    <a:ext uri="{9D8B030D-6E8A-4147-A177-3AD203B41FA5}">
                      <a16:colId xmlns:a16="http://schemas.microsoft.com/office/drawing/2014/main" val="3034094024"/>
                    </a:ext>
                  </a:extLst>
                </a:gridCol>
                <a:gridCol w="760117">
                  <a:extLst>
                    <a:ext uri="{9D8B030D-6E8A-4147-A177-3AD203B41FA5}">
                      <a16:colId xmlns:a16="http://schemas.microsoft.com/office/drawing/2014/main" val="3674346374"/>
                    </a:ext>
                  </a:extLst>
                </a:gridCol>
                <a:gridCol w="947956">
                  <a:extLst>
                    <a:ext uri="{9D8B030D-6E8A-4147-A177-3AD203B41FA5}">
                      <a16:colId xmlns:a16="http://schemas.microsoft.com/office/drawing/2014/main" val="1873811897"/>
                    </a:ext>
                  </a:extLst>
                </a:gridCol>
                <a:gridCol w="892271">
                  <a:extLst>
                    <a:ext uri="{9D8B030D-6E8A-4147-A177-3AD203B41FA5}">
                      <a16:colId xmlns:a16="http://schemas.microsoft.com/office/drawing/2014/main" val="2653576313"/>
                    </a:ext>
                  </a:extLst>
                </a:gridCol>
                <a:gridCol w="1761283">
                  <a:extLst>
                    <a:ext uri="{9D8B030D-6E8A-4147-A177-3AD203B41FA5}">
                      <a16:colId xmlns:a16="http://schemas.microsoft.com/office/drawing/2014/main" val="2522874075"/>
                    </a:ext>
                  </a:extLst>
                </a:gridCol>
                <a:gridCol w="1186533">
                  <a:extLst>
                    <a:ext uri="{9D8B030D-6E8A-4147-A177-3AD203B41FA5}">
                      <a16:colId xmlns:a16="http://schemas.microsoft.com/office/drawing/2014/main" val="3424458039"/>
                    </a:ext>
                  </a:extLst>
                </a:gridCol>
                <a:gridCol w="1389754">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200" dirty="0" err="1">
                          <a:solidFill>
                            <a:schemeClr val="tx1"/>
                          </a:solidFill>
                          <a:effectLst/>
                          <a:latin typeface="Arial" panose="020B0604020202020204" pitchFamily="34" charset="0"/>
                          <a:cs typeface="Arial" panose="020B0604020202020204" pitchFamily="34" charset="0"/>
                        </a:rPr>
                        <a:t>Center</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No</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Train</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Validation</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Test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Scanner</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Reconstruction</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Matrix size × Z</a:t>
                      </a:r>
                      <a:r>
                        <a:rPr lang="en-GB" sz="1200" baseline="300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200" dirty="0" err="1">
                          <a:solidFill>
                            <a:schemeClr val="tx1"/>
                          </a:solidFill>
                          <a:effectLst/>
                          <a:latin typeface="Arial" panose="020B0604020202020204" pitchFamily="34" charset="0"/>
                          <a:cs typeface="Arial" panose="020B0604020202020204" pitchFamily="34" charset="0"/>
                        </a:rPr>
                        <a:t>Center</a:t>
                      </a:r>
                      <a:r>
                        <a:rPr lang="en-GB" sz="1200" dirty="0">
                          <a:solidFill>
                            <a:schemeClr val="tx1"/>
                          </a:solidFill>
                          <a:effectLst/>
                          <a:latin typeface="Arial" panose="020B0604020202020204" pitchFamily="34" charset="0"/>
                          <a:cs typeface="Arial" panose="020B0604020202020204" pitchFamily="34" charset="0"/>
                        </a:rPr>
                        <a:t> 6</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55</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39</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6</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11</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Siemens Biograph 6</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a:solidFill>
                            <a:schemeClr val="tx1"/>
                          </a:solidFill>
                          <a:effectLst/>
                          <a:latin typeface="Arial" panose="020B0604020202020204" pitchFamily="34" charset="0"/>
                          <a:cs typeface="Arial" panose="020B0604020202020204" pitchFamily="34" charset="0"/>
                        </a:rPr>
                        <a:t>3D-OSEM</a:t>
                      </a:r>
                      <a:endParaRPr lang="en-NL" sz="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168 × 168</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200" dirty="0" err="1">
                          <a:solidFill>
                            <a:schemeClr val="tx1"/>
                          </a:solidFill>
                          <a:effectLst/>
                          <a:latin typeface="Arial" panose="020B0604020202020204" pitchFamily="34" charset="0"/>
                          <a:cs typeface="Arial" panose="020B0604020202020204" pitchFamily="34" charset="0"/>
                        </a:rPr>
                        <a:t>Center</a:t>
                      </a:r>
                      <a:r>
                        <a:rPr lang="en-GB" sz="1200" dirty="0">
                          <a:solidFill>
                            <a:schemeClr val="tx1"/>
                          </a:solidFill>
                          <a:effectLst/>
                          <a:latin typeface="Arial" panose="020B0604020202020204" pitchFamily="34" charset="0"/>
                          <a:cs typeface="Arial" panose="020B0604020202020204" pitchFamily="34" charset="0"/>
                        </a:rPr>
                        <a:t> 7</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43</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23</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9</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10</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GE Discovery IQ</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3D-OSEM</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192 × 192</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453229168"/>
                  </a:ext>
                </a:extLst>
              </a:tr>
              <a:tr h="465152">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Total</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98</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62 (63%)</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15 (16%)</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21 (21%)</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200" dirty="0">
                          <a:solidFill>
                            <a:schemeClr val="tx1"/>
                          </a:solidFill>
                          <a:effectLst/>
                          <a:latin typeface="Arial" panose="020B0604020202020204" pitchFamily="34" charset="0"/>
                          <a:cs typeface="Arial" panose="020B0604020202020204" pitchFamily="34" charset="0"/>
                        </a:rPr>
                        <a:t>-</a:t>
                      </a:r>
                      <a:endParaRPr lang="en-NL"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348358498"/>
                  </a:ext>
                </a:extLst>
              </a:tr>
            </a:tbl>
          </a:graphicData>
        </a:graphic>
      </p:graphicFrame>
      <p:sp>
        <p:nvSpPr>
          <p:cNvPr id="12" name="TextBox 11">
            <a:extLst>
              <a:ext uri="{FF2B5EF4-FFF2-40B4-BE49-F238E27FC236}">
                <a16:creationId xmlns:a16="http://schemas.microsoft.com/office/drawing/2014/main" id="{018FAB0D-A218-CCE2-D91B-BA4F08CB891E}"/>
              </a:ext>
            </a:extLst>
          </p:cNvPr>
          <p:cNvSpPr txBox="1"/>
          <p:nvPr/>
        </p:nvSpPr>
        <p:spPr>
          <a:xfrm>
            <a:off x="1115568" y="6155471"/>
            <a:ext cx="6096000" cy="307777"/>
          </a:xfrm>
          <a:prstGeom prst="rect">
            <a:avLst/>
          </a:prstGeom>
          <a:noFill/>
        </p:spPr>
        <p:txBody>
          <a:bodyPr wrap="square">
            <a:spAutoFit/>
          </a:bodyPr>
          <a:lstStyle/>
          <a:p>
            <a:r>
              <a:rPr lang="en-GB"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[5] Shiri, </a:t>
            </a:r>
            <a:r>
              <a:rPr lang="en-GB" sz="14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Eur</a:t>
            </a:r>
            <a:r>
              <a:rPr lang="en-GB"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J </a:t>
            </a:r>
            <a:r>
              <a:rPr lang="en-GB" sz="14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Nucl</a:t>
            </a:r>
            <a:r>
              <a:rPr lang="en-GB"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Med Mol Imaging. 2023</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63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B267E-08BD-ED3F-7D71-98169390C0CC}"/>
              </a:ext>
            </a:extLst>
          </p:cNvPr>
          <p:cNvSpPr>
            <a:spLocks noGrp="1"/>
          </p:cNvSpPr>
          <p:nvPr>
            <p:ph type="title"/>
          </p:nvPr>
        </p:nvSpPr>
        <p:spPr/>
        <p:txBody>
          <a:bodyPr/>
          <a:lstStyle/>
          <a:p>
            <a:r>
              <a:rPr lang="en-US" dirty="0"/>
              <a:t>Artifact</a:t>
            </a:r>
            <a:r>
              <a:rPr lang="en-US" sz="1600" dirty="0">
                <a:solidFill>
                  <a:srgbClr val="440255"/>
                </a:solidFill>
              </a:rPr>
              <a:t> </a:t>
            </a:r>
            <a:r>
              <a:rPr lang="en-US" dirty="0"/>
              <a:t>dataset</a:t>
            </a:r>
          </a:p>
        </p:txBody>
      </p:sp>
      <p:sp>
        <p:nvSpPr>
          <p:cNvPr id="4" name="Content Placeholder 3">
            <a:extLst>
              <a:ext uri="{FF2B5EF4-FFF2-40B4-BE49-F238E27FC236}">
                <a16:creationId xmlns:a16="http://schemas.microsoft.com/office/drawing/2014/main" id="{BA5DDF27-21F7-D65D-00EC-B2F42AE3BDD3}"/>
              </a:ext>
            </a:extLst>
          </p:cNvPr>
          <p:cNvSpPr>
            <a:spLocks noGrp="1"/>
          </p:cNvSpPr>
          <p:nvPr>
            <p:ph idx="1"/>
          </p:nvPr>
        </p:nvSpPr>
        <p:spPr/>
        <p:txBody>
          <a:bodyPr/>
          <a:lstStyle/>
          <a:p>
            <a: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190 patients</a:t>
            </a:r>
          </a:p>
          <a:p>
            <a:pPr marL="0" indent="0">
              <a:buNone/>
            </a:pPr>
            <a:endParaRPr lang="en-US" sz="11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2800" baseline="300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18</a:t>
            </a:r>
            <a: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Ga PSMA PET/CT</a:t>
            </a:r>
          </a:p>
          <a:p>
            <a:pPr marL="0" indent="0">
              <a:buNone/>
            </a:pPr>
            <a:endParaRPr lang="en-US" sz="11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Mostly Motion and Halo artifacts</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732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6E7A-7A7B-0863-BDC2-09E76FF4FEF7}"/>
              </a:ext>
            </a:extLst>
          </p:cNvPr>
          <p:cNvSpPr>
            <a:spLocks noGrp="1"/>
          </p:cNvSpPr>
          <p:nvPr>
            <p:ph type="title"/>
          </p:nvPr>
        </p:nvSpPr>
        <p:spPr/>
        <p:txBody>
          <a:bodyPr/>
          <a:lstStyle/>
          <a:p>
            <a:r>
              <a:rPr lang="en-GB" dirty="0"/>
              <a:t>Hyper parameters</a:t>
            </a:r>
            <a:endParaRPr lang="en-US" dirty="0"/>
          </a:p>
        </p:txBody>
      </p:sp>
      <p:sp>
        <p:nvSpPr>
          <p:cNvPr id="3" name="Content Placeholder 2">
            <a:extLst>
              <a:ext uri="{FF2B5EF4-FFF2-40B4-BE49-F238E27FC236}">
                <a16:creationId xmlns:a16="http://schemas.microsoft.com/office/drawing/2014/main" id="{01F4F8D0-9FBD-9FBE-9978-3723FA21B93B}"/>
              </a:ext>
            </a:extLst>
          </p:cNvPr>
          <p:cNvSpPr>
            <a:spLocks noGrp="1"/>
          </p:cNvSpPr>
          <p:nvPr>
            <p:ph idx="1"/>
          </p:nvPr>
        </p:nvSpPr>
        <p:spPr/>
        <p:txBody>
          <a:bodyPr>
            <a:normAutofit fontScale="85000" lnSpcReduction="20000"/>
          </a:bodyPr>
          <a:lstStyle/>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Dyn-</a:t>
            </a:r>
            <a:r>
              <a:rPr lang="en-US" sz="1800" dirty="0" err="1">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UNet</a:t>
            </a:r>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 architecture</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3D patches sized 168×168×16 </a:t>
            </a:r>
            <a:endPar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20 patches per patient</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Loss function of the mean squared error (MSE)</a:t>
            </a:r>
            <a:endPar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Learning rate of 0.001</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Optimization Adam algorithm</a:t>
            </a:r>
            <a:endPar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B</a:t>
            </a:r>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atch size: 4</a:t>
            </a:r>
          </a:p>
          <a:p>
            <a:r>
              <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spacing : [4.07, 4.07, 3.00]</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four layers: [16, 32, 64, 128]</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Kernels: [3, 3, 3]</a:t>
            </a:r>
          </a:p>
          <a:p>
            <a:r>
              <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2 super vision head</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8EB600C8-DFD7-68B0-388A-4914DBB98C47}"/>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16</a:t>
            </a:fld>
            <a:endParaRPr lang="en-US" dirty="0">
              <a:latin typeface="Arial" panose="020B0604020202020204" pitchFamily="34" charset="0"/>
              <a:cs typeface="Arial" panose="020B0604020202020204" pitchFamily="34" charset="0"/>
            </a:endParaRPr>
          </a:p>
        </p:txBody>
      </p:sp>
      <p:pic>
        <p:nvPicPr>
          <p:cNvPr id="4" name="Picture 3" descr="A diagram of a diagram&#10;&#10;Description automatically generated with medium confidence">
            <a:extLst>
              <a:ext uri="{FF2B5EF4-FFF2-40B4-BE49-F238E27FC236}">
                <a16:creationId xmlns:a16="http://schemas.microsoft.com/office/drawing/2014/main" id="{89919B5B-A08D-2A2D-14E0-3A2C5D74C7D4}"/>
              </a:ext>
            </a:extLst>
          </p:cNvPr>
          <p:cNvPicPr>
            <a:picLocks noChangeAspect="1"/>
          </p:cNvPicPr>
          <p:nvPr/>
        </p:nvPicPr>
        <p:blipFill>
          <a:blip r:embed="rId3"/>
          <a:stretch>
            <a:fillRect/>
          </a:stretch>
        </p:blipFill>
        <p:spPr>
          <a:xfrm>
            <a:off x="5552186" y="2755065"/>
            <a:ext cx="5731510" cy="2829560"/>
          </a:xfrm>
          <a:prstGeom prst="rect">
            <a:avLst/>
          </a:prstGeom>
          <a:ln w="3175">
            <a:solidFill>
              <a:schemeClr val="tx1"/>
            </a:solidFill>
          </a:ln>
        </p:spPr>
      </p:pic>
      <p:sp>
        <p:nvSpPr>
          <p:cNvPr id="7" name="TextBox 6">
            <a:extLst>
              <a:ext uri="{FF2B5EF4-FFF2-40B4-BE49-F238E27FC236}">
                <a16:creationId xmlns:a16="http://schemas.microsoft.com/office/drawing/2014/main" id="{58201B12-7C86-1444-2D06-8B0FF404C56A}"/>
              </a:ext>
            </a:extLst>
          </p:cNvPr>
          <p:cNvSpPr txBox="1"/>
          <p:nvPr/>
        </p:nvSpPr>
        <p:spPr>
          <a:xfrm>
            <a:off x="5552187" y="5677000"/>
            <a:ext cx="4799512" cy="276999"/>
          </a:xfrm>
          <a:prstGeom prst="rect">
            <a:avLst/>
          </a:prstGeom>
          <a:noFill/>
        </p:spPr>
        <p:txBody>
          <a:bodyPr wrap="square">
            <a:spAutoFit/>
          </a:bodyPr>
          <a:lstStyle/>
          <a:p>
            <a:r>
              <a:rPr lang="en-US" sz="1200" dirty="0">
                <a:solidFill>
                  <a:srgbClr val="4472C4"/>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The architecture of Dyn-</a:t>
            </a:r>
            <a:r>
              <a:rPr lang="en-US" sz="1200" dirty="0" err="1">
                <a:solidFill>
                  <a:srgbClr val="4472C4"/>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Unet</a:t>
            </a:r>
            <a:r>
              <a:rPr lang="en-US" sz="1200" dirty="0">
                <a:solidFill>
                  <a:srgbClr val="4472C4"/>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 used in this research</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4874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3D638DC-9965-C745-09CF-4FA7E0A7C877}"/>
              </a:ext>
            </a:extLst>
          </p:cNvPr>
          <p:cNvSpPr>
            <a:spLocks noGrp="1"/>
          </p:cNvSpPr>
          <p:nvPr>
            <p:ph type="title"/>
          </p:nvPr>
        </p:nvSpPr>
        <p:spPr/>
        <p:txBody>
          <a:bodyPr/>
          <a:lstStyle/>
          <a:p>
            <a:r>
              <a:rPr lang="en-GB" dirty="0"/>
              <a:t>DL Models</a:t>
            </a:r>
            <a:endParaRPr lang="en-US" dirty="0"/>
          </a:p>
        </p:txBody>
      </p:sp>
      <p:sp>
        <p:nvSpPr>
          <p:cNvPr id="8" name="Content Placeholder 7">
            <a:extLst>
              <a:ext uri="{FF2B5EF4-FFF2-40B4-BE49-F238E27FC236}">
                <a16:creationId xmlns:a16="http://schemas.microsoft.com/office/drawing/2014/main" id="{53720A6E-E74E-2AD3-0F71-307936E8A77E}"/>
              </a:ext>
            </a:extLst>
          </p:cNvPr>
          <p:cNvSpPr>
            <a:spLocks noGrp="1"/>
          </p:cNvSpPr>
          <p:nvPr>
            <p:ph idx="1"/>
          </p:nvPr>
        </p:nvSpPr>
        <p:spPr>
          <a:xfrm>
            <a:off x="1115568" y="5129784"/>
            <a:ext cx="7424928" cy="1042415"/>
          </a:xfrm>
        </p:spPr>
        <p:txBody>
          <a:bodyPr>
            <a:normAutofit fontScale="92500" lnSpcReduction="10000"/>
          </a:bodyPr>
          <a:lstStyle/>
          <a:p>
            <a:pPr marL="0" indent="0">
              <a:buNone/>
            </a:pPr>
            <a:r>
              <a:rPr lang="en-NL" sz="1400" dirty="0">
                <a:latin typeface="Arial" panose="020B0604020202020204" pitchFamily="34" charset="0"/>
                <a:cs typeface="Arial" panose="020B0604020202020204" pitchFamily="34" charset="0"/>
              </a:rPr>
              <a:t>IMCM </a:t>
            </a:r>
            <a:r>
              <a:rPr lang="en-GB" sz="1400" dirty="0">
                <a:latin typeface="Arial" panose="020B0604020202020204" pitchFamily="34" charset="0"/>
                <a:cs typeface="Arial" panose="020B0604020202020204" pitchFamily="34" charset="0"/>
                <a:sym typeface="Wingdings" panose="05000000000000000000" pitchFamily="2" charset="2"/>
              </a:rPr>
              <a:t> </a:t>
            </a:r>
            <a:r>
              <a:rPr lang="en-NL" sz="1400" dirty="0">
                <a:latin typeface="Arial" panose="020B0604020202020204" pitchFamily="34" charset="0"/>
                <a:cs typeface="Arial" panose="020B0604020202020204" pitchFamily="34" charset="0"/>
              </a:rPr>
              <a:t>Integrated multi-Centre model</a:t>
            </a:r>
            <a:r>
              <a:rPr lang="en-GB" sz="1400" dirty="0">
                <a:latin typeface="Arial" panose="020B0604020202020204" pitchFamily="34" charset="0"/>
                <a:cs typeface="Arial" panose="020B0604020202020204" pitchFamily="34" charset="0"/>
              </a:rPr>
              <a:t>, loss: 0.0527 at epoch 434.</a:t>
            </a:r>
          </a:p>
          <a:p>
            <a:pPr marL="0" indent="0">
              <a:buNone/>
            </a:pPr>
            <a:br>
              <a:rPr lang="en-GB" sz="400" dirty="0">
                <a:latin typeface="Arial" panose="020B0604020202020204" pitchFamily="34" charset="0"/>
                <a:cs typeface="Arial" panose="020B0604020202020204" pitchFamily="34" charset="0"/>
              </a:rPr>
            </a:br>
            <a:r>
              <a:rPr lang="en-GB" sz="1400" dirty="0">
                <a:effectLst/>
                <a:latin typeface="Arial" panose="020B0604020202020204" pitchFamily="34" charset="0"/>
                <a:ea typeface="Calibri" panose="020F0502020204030204" pitchFamily="34" charset="0"/>
                <a:cs typeface="Arial" panose="020B0604020202020204" pitchFamily="34" charset="0"/>
              </a:rPr>
              <a:t>ADCM  </a:t>
            </a:r>
            <a:r>
              <a:rPr lang="en-GB" sz="14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400" dirty="0">
                <a:effectLst/>
                <a:latin typeface="Arial" panose="020B0604020202020204" pitchFamily="34" charset="0"/>
                <a:ea typeface="Calibri" panose="020F0502020204030204" pitchFamily="34" charset="0"/>
                <a:cs typeface="Arial" panose="020B0604020202020204" pitchFamily="34" charset="0"/>
              </a:rPr>
              <a:t>Anatomy-Dependent Correction Model</a:t>
            </a:r>
            <a:r>
              <a:rPr lang="en-GB" sz="1400" dirty="0">
                <a:latin typeface="Arial" panose="020B0604020202020204" pitchFamily="34" charset="0"/>
                <a:cs typeface="Arial" panose="020B0604020202020204" pitchFamily="34" charset="0"/>
              </a:rPr>
              <a:t>, </a:t>
            </a:r>
            <a:r>
              <a:rPr lang="en-GB" sz="1400" dirty="0">
                <a:effectLst/>
                <a:latin typeface="Arial" panose="020B0604020202020204" pitchFamily="34" charset="0"/>
                <a:ea typeface="Calibri" panose="020F0502020204030204" pitchFamily="34" charset="0"/>
                <a:cs typeface="Arial" panose="020B0604020202020204" pitchFamily="34" charset="0"/>
              </a:rPr>
              <a:t>loss: 0.1237 at epoch 466.</a:t>
            </a:r>
          </a:p>
          <a:p>
            <a:pPr marL="0" indent="0">
              <a:buNone/>
            </a:pPr>
            <a:br>
              <a:rPr lang="en-GB" sz="100" dirty="0">
                <a:effectLst/>
                <a:latin typeface="Arial" panose="020B0604020202020204" pitchFamily="34" charset="0"/>
                <a:ea typeface="Calibri" panose="020F0502020204030204" pitchFamily="34" charset="0"/>
                <a:cs typeface="Arial" panose="020B0604020202020204" pitchFamily="34" charset="0"/>
              </a:rPr>
            </a:br>
            <a:r>
              <a:rPr lang="en-GB" sz="1400" dirty="0">
                <a:effectLst/>
                <a:latin typeface="Arial" panose="020B0604020202020204" pitchFamily="34" charset="0"/>
                <a:ea typeface="Calibri" panose="020F0502020204030204" pitchFamily="34" charset="0"/>
                <a:cs typeface="Arial" panose="020B0604020202020204" pitchFamily="34" charset="0"/>
              </a:rPr>
              <a:t>TL-MC  </a:t>
            </a:r>
            <a:r>
              <a:rPr lang="en-GB" sz="14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400" dirty="0">
                <a:effectLst/>
                <a:latin typeface="Arial" panose="020B0604020202020204" pitchFamily="34" charset="0"/>
                <a:ea typeface="Calibri" panose="020F0502020204030204" pitchFamily="34" charset="0"/>
                <a:cs typeface="Arial" panose="020B0604020202020204" pitchFamily="34" charset="0"/>
              </a:rPr>
              <a:t>Transfer Learning for IMCM model, </a:t>
            </a:r>
            <a:r>
              <a:rPr lang="en-US" sz="14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loss:</a:t>
            </a:r>
            <a:r>
              <a:rPr lang="en-US" sz="14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 0.0014 achieved at epoch 10.</a:t>
            </a:r>
            <a:endParaRPr lang="en-NL" sz="14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97F890CB-E84E-3C82-79DF-A519DF817161}"/>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17</a:t>
            </a:fld>
            <a:endParaRPr lang="en-US" dirty="0">
              <a:latin typeface="Arial" panose="020B0604020202020204" pitchFamily="34" charset="0"/>
              <a:cs typeface="Arial" panose="020B0604020202020204" pitchFamily="34" charset="0"/>
            </a:endParaRPr>
          </a:p>
        </p:txBody>
      </p:sp>
      <p:graphicFrame>
        <p:nvGraphicFramePr>
          <p:cNvPr id="7" name="Diagram 6">
            <a:extLst>
              <a:ext uri="{FF2B5EF4-FFF2-40B4-BE49-F238E27FC236}">
                <a16:creationId xmlns:a16="http://schemas.microsoft.com/office/drawing/2014/main" id="{D22F9864-B19E-2681-2ADF-ACC9492073E0}"/>
              </a:ext>
            </a:extLst>
          </p:cNvPr>
          <p:cNvGraphicFramePr/>
          <p:nvPr>
            <p:extLst>
              <p:ext uri="{D42A27DB-BD31-4B8C-83A1-F6EECF244321}">
                <p14:modId xmlns:p14="http://schemas.microsoft.com/office/powerpoint/2010/main" val="3536756270"/>
              </p:ext>
            </p:extLst>
          </p:nvPr>
        </p:nvGraphicFramePr>
        <p:xfrm>
          <a:off x="1115568" y="1553295"/>
          <a:ext cx="3058269" cy="292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3D003944-D226-6105-2A5A-7A9E376E5290}"/>
              </a:ext>
            </a:extLst>
          </p:cNvPr>
          <p:cNvPicPr>
            <a:picLocks noChangeAspect="1"/>
          </p:cNvPicPr>
          <p:nvPr/>
        </p:nvPicPr>
        <p:blipFill rotWithShape="1">
          <a:blip r:embed="rId8"/>
          <a:srcRect l="-395" t="38346" r="395" b="27225"/>
          <a:stretch/>
        </p:blipFill>
        <p:spPr>
          <a:xfrm>
            <a:off x="4173837" y="1689281"/>
            <a:ext cx="7341969" cy="2819038"/>
          </a:xfrm>
          <a:prstGeom prst="rect">
            <a:avLst/>
          </a:prstGeom>
        </p:spPr>
      </p:pic>
      <p:sp>
        <p:nvSpPr>
          <p:cNvPr id="13" name="TextBox 12">
            <a:extLst>
              <a:ext uri="{FF2B5EF4-FFF2-40B4-BE49-F238E27FC236}">
                <a16:creationId xmlns:a16="http://schemas.microsoft.com/office/drawing/2014/main" id="{5ECF0F66-E817-7B74-8415-4C91E2F0345E}"/>
              </a:ext>
            </a:extLst>
          </p:cNvPr>
          <p:cNvSpPr txBox="1"/>
          <p:nvPr/>
        </p:nvSpPr>
        <p:spPr>
          <a:xfrm>
            <a:off x="4631701" y="1399348"/>
            <a:ext cx="6788889" cy="276999"/>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       NAC	                 MAC	       IMCM	                TL - MC	       ADCM</a:t>
            </a:r>
            <a:endParaRPr lang="en-US" sz="1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9CB8C0-B61C-0997-8D05-16FEB400F44B}"/>
              </a:ext>
            </a:extLst>
          </p:cNvPr>
          <p:cNvSpPr txBox="1"/>
          <p:nvPr/>
        </p:nvSpPr>
        <p:spPr>
          <a:xfrm>
            <a:off x="4545106" y="4415729"/>
            <a:ext cx="6875484" cy="461665"/>
          </a:xfrm>
          <a:prstGeom prst="rect">
            <a:avLst/>
          </a:prstGeom>
          <a:noFill/>
        </p:spPr>
        <p:txBody>
          <a:bodyPr wrap="square" rtlCol="0">
            <a:spAutoFit/>
          </a:bodyPr>
          <a:lstStyle/>
          <a:p>
            <a:r>
              <a:rPr lang="en-US" sz="1200" dirty="0">
                <a:solidFill>
                  <a:schemeClr val="accent6"/>
                </a:solidFill>
                <a:latin typeface="Arial"/>
                <a:ea typeface="Arial"/>
                <a:cs typeface="Arial"/>
                <a:sym typeface="Arial"/>
              </a:rPr>
              <a:t>A sample of maximum intensity projection of </a:t>
            </a:r>
            <a:r>
              <a:rPr lang="en-US" sz="1200" baseline="30000" dirty="0">
                <a:solidFill>
                  <a:schemeClr val="accent6"/>
                </a:solidFill>
                <a:latin typeface="Arial"/>
                <a:ea typeface="Arial"/>
                <a:cs typeface="Arial"/>
                <a:sym typeface="Arial"/>
              </a:rPr>
              <a:t>18</a:t>
            </a:r>
            <a:r>
              <a:rPr lang="en-US" sz="1200" dirty="0">
                <a:solidFill>
                  <a:schemeClr val="accent6"/>
                </a:solidFill>
                <a:latin typeface="Arial"/>
                <a:ea typeface="Arial"/>
                <a:cs typeface="Arial"/>
                <a:sym typeface="Arial"/>
              </a:rPr>
              <a:t>F-FDG test set. IMCM does not respond to cross tracer data, need to be tuned.</a:t>
            </a:r>
            <a:endParaRPr lang="en-US" sz="1200" dirty="0">
              <a:solidFill>
                <a:schemeClr val="accent6"/>
              </a:solidFill>
            </a:endParaRPr>
          </a:p>
        </p:txBody>
      </p:sp>
    </p:spTree>
    <p:extLst>
      <p:ext uri="{BB962C8B-B14F-4D97-AF65-F5344CB8AC3E}">
        <p14:creationId xmlns:p14="http://schemas.microsoft.com/office/powerpoint/2010/main" val="3821538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B5390-F30B-098A-E2C6-3EC0509270EE}"/>
              </a:ext>
            </a:extLst>
          </p:cNvPr>
          <p:cNvSpPr>
            <a:spLocks noGrp="1"/>
          </p:cNvSpPr>
          <p:nvPr>
            <p:ph type="title"/>
          </p:nvPr>
        </p:nvSpPr>
        <p:spPr/>
        <p:txBody>
          <a:bodyPr/>
          <a:lstStyle/>
          <a:p>
            <a:r>
              <a:rPr lang="en-US" dirty="0"/>
              <a:t>Quantitative analysis</a:t>
            </a:r>
          </a:p>
        </p:txBody>
      </p:sp>
      <p:sp>
        <p:nvSpPr>
          <p:cNvPr id="3" name="Slide Number Placeholder 2">
            <a:extLst>
              <a:ext uri="{FF2B5EF4-FFF2-40B4-BE49-F238E27FC236}">
                <a16:creationId xmlns:a16="http://schemas.microsoft.com/office/drawing/2014/main" id="{787E3D71-5525-F82B-409B-06D785F8C5D6}"/>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18</a:t>
            </a:fld>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6B0DC1-9505-E10D-9F6A-02C503C972B4}"/>
                  </a:ext>
                </a:extLst>
              </p:cNvPr>
              <p:cNvSpPr txBox="1"/>
              <p:nvPr/>
            </p:nvSpPr>
            <p:spPr>
              <a:xfrm>
                <a:off x="6974108" y="2713726"/>
                <a:ext cx="3896888" cy="529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𝐌𝐀𝐄</m:t>
                      </m:r>
                      <m:r>
                        <a:rPr lang="en-US" sz="1400" b="1" i="0">
                          <a:latin typeface="Cambria Math" panose="02040503050406030204" pitchFamily="18" charset="0"/>
                        </a:rPr>
                        <m:t>= </m:t>
                      </m:r>
                      <m:f>
                        <m:fPr>
                          <m:ctrlPr>
                            <a:rPr lang="en-US" sz="1400" b="1" i="1">
                              <a:solidFill>
                                <a:srgbClr val="836967"/>
                              </a:solidFill>
                              <a:latin typeface="Cambria Math" panose="02040503050406030204" pitchFamily="18" charset="0"/>
                            </a:rPr>
                          </m:ctrlPr>
                        </m:fPr>
                        <m:num>
                          <m:r>
                            <a:rPr lang="en-US" sz="1400" b="1" i="0">
                              <a:latin typeface="Cambria Math" panose="02040503050406030204" pitchFamily="18" charset="0"/>
                            </a:rPr>
                            <m:t>𝟏</m:t>
                          </m:r>
                        </m:num>
                        <m:den>
                          <m:r>
                            <a:rPr lang="en-US" sz="1400" b="1" i="0">
                              <a:latin typeface="Cambria Math" panose="02040503050406030204" pitchFamily="18" charset="0"/>
                            </a:rPr>
                            <m:t>𝐭𝐨𝐭</m:t>
                          </m:r>
                        </m:den>
                      </m:f>
                      <m:r>
                        <a:rPr lang="en-US" sz="1400" b="1" i="0">
                          <a:latin typeface="Cambria Math" panose="02040503050406030204" pitchFamily="18" charset="0"/>
                        </a:rPr>
                        <m:t> </m:t>
                      </m:r>
                      <m:nary>
                        <m:naryPr>
                          <m:chr m:val="∑"/>
                          <m:limLoc m:val="subSup"/>
                          <m:ctrlPr>
                            <a:rPr lang="en-US" sz="1400" b="1" i="1">
                              <a:latin typeface="Cambria Math" panose="02040503050406030204" pitchFamily="18" charset="0"/>
                            </a:rPr>
                          </m:ctrlPr>
                        </m:naryPr>
                        <m:sub>
                          <m:r>
                            <a:rPr lang="en-US" sz="1400" b="1" i="0">
                              <a:latin typeface="Cambria Math" panose="02040503050406030204" pitchFamily="18" charset="0"/>
                            </a:rPr>
                            <m:t>𝐯</m:t>
                          </m:r>
                          <m:r>
                            <a:rPr lang="en-US" sz="1400" b="1" i="0">
                              <a:latin typeface="Cambria Math" panose="02040503050406030204" pitchFamily="18" charset="0"/>
                            </a:rPr>
                            <m:t>=</m:t>
                          </m:r>
                          <m:r>
                            <a:rPr lang="en-US" sz="1400" b="1" i="0">
                              <a:latin typeface="Cambria Math" panose="02040503050406030204" pitchFamily="18" charset="0"/>
                            </a:rPr>
                            <m:t>𝟏</m:t>
                          </m:r>
                        </m:sub>
                        <m:sup>
                          <m:r>
                            <a:rPr lang="en-US" sz="1400" b="1" i="0">
                              <a:latin typeface="Cambria Math" panose="02040503050406030204" pitchFamily="18" charset="0"/>
                            </a:rPr>
                            <m:t>𝐭𝐨𝐭</m:t>
                          </m:r>
                        </m:sup>
                        <m:e>
                          <m:d>
                            <m:dPr>
                              <m:begChr m:val="|"/>
                              <m:endChr m:val="|"/>
                              <m:ctrlPr>
                                <a:rPr lang="en-US" sz="1400" b="1" i="1">
                                  <a:solidFill>
                                    <a:srgbClr val="836967"/>
                                  </a:solidFill>
                                  <a:latin typeface="Cambria Math" panose="02040503050406030204" pitchFamily="18" charset="0"/>
                                </a:rPr>
                              </m:ctrlPr>
                            </m:dPr>
                            <m:e>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𝐩𝐫𝐞𝐝</m:t>
                                  </m:r>
                                </m:sub>
                              </m:sSub>
                              <m:d>
                                <m:dPr>
                                  <m:ctrlPr>
                                    <a:rPr lang="en-US" sz="1400" b="1" i="1">
                                      <a:solidFill>
                                        <a:srgbClr val="836967"/>
                                      </a:solidFill>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i="1">
                                      <a:solidFill>
                                        <a:srgbClr val="836967"/>
                                      </a:solidFill>
                                      <a:latin typeface="Cambria Math" panose="02040503050406030204" pitchFamily="18" charset="0"/>
                                    </a:rPr>
                                  </m:ctrlPr>
                                </m:dPr>
                                <m:e>
                                  <m:r>
                                    <a:rPr lang="en-US" sz="1400" b="1" i="0">
                                      <a:latin typeface="Cambria Math" panose="02040503050406030204" pitchFamily="18" charset="0"/>
                                    </a:rPr>
                                    <m:t>𝐯</m:t>
                                  </m:r>
                                </m:e>
                              </m:d>
                            </m:e>
                          </m:d>
                          <m:r>
                            <a:rPr lang="en-US" sz="1400" b="1" i="0">
                              <a:latin typeface="Cambria Math" panose="02040503050406030204" pitchFamily="18" charset="0"/>
                            </a:rPr>
                            <m:t> </m:t>
                          </m:r>
                        </m:e>
                      </m:nary>
                    </m:oMath>
                  </m:oMathPara>
                </a14:m>
                <a:endParaRPr lang="en-US" sz="1600" b="1" dirty="0">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0A6B0DC1-9505-E10D-9F6A-02C503C972B4}"/>
                  </a:ext>
                </a:extLst>
              </p:cNvPr>
              <p:cNvSpPr txBox="1">
                <a:spLocks noRot="1" noChangeAspect="1" noMove="1" noResize="1" noEditPoints="1" noAdjustHandles="1" noChangeArrowheads="1" noChangeShapeType="1" noTextEdit="1"/>
              </p:cNvSpPr>
              <p:nvPr/>
            </p:nvSpPr>
            <p:spPr>
              <a:xfrm>
                <a:off x="6974108" y="2713726"/>
                <a:ext cx="3896888" cy="529697"/>
              </a:xfrm>
              <a:prstGeom prst="rect">
                <a:avLst/>
              </a:prstGeom>
              <a:blipFill>
                <a:blip r:embed="rId3"/>
                <a:stretch>
                  <a:fillRect t="-135632" b="-20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90370B-3DE2-AB4A-7A64-0D80FBBD536F}"/>
                  </a:ext>
                </a:extLst>
              </p:cNvPr>
              <p:cNvSpPr txBox="1"/>
              <p:nvPr/>
            </p:nvSpPr>
            <p:spPr>
              <a:xfrm>
                <a:off x="1116555" y="3615164"/>
                <a:ext cx="4687429" cy="554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𝐑𝐄</m:t>
                      </m:r>
                      <m:r>
                        <a:rPr lang="en-US" sz="1400" b="1" i="0">
                          <a:latin typeface="Cambria Math" panose="02040503050406030204" pitchFamily="18" charset="0"/>
                        </a:rPr>
                        <m:t> </m:t>
                      </m:r>
                      <m:d>
                        <m:dPr>
                          <m:ctrlPr>
                            <a:rPr lang="en-US" sz="1400" b="1" i="1">
                              <a:latin typeface="Cambria Math" panose="02040503050406030204" pitchFamily="18" charset="0"/>
                            </a:rPr>
                          </m:ctrlPr>
                        </m:dPr>
                        <m:e>
                          <m:r>
                            <a:rPr lang="en-US" sz="1400" b="1" i="0">
                              <a:latin typeface="Cambria Math" panose="02040503050406030204" pitchFamily="18" charset="0"/>
                            </a:rPr>
                            <m:t>%</m:t>
                          </m:r>
                        </m:e>
                      </m:d>
                      <m:r>
                        <a:rPr lang="en-US" sz="1400" b="1" i="0">
                          <a:latin typeface="Cambria Math" panose="02040503050406030204" pitchFamily="18" charset="0"/>
                        </a:rPr>
                        <m:t>= </m:t>
                      </m:r>
                      <m:f>
                        <m:fPr>
                          <m:ctrlPr>
                            <a:rPr lang="en-US" sz="1400" b="1" i="1">
                              <a:solidFill>
                                <a:srgbClr val="836967"/>
                              </a:solidFill>
                              <a:latin typeface="Cambria Math" panose="02040503050406030204" pitchFamily="18" charset="0"/>
                            </a:rPr>
                          </m:ctrlPr>
                        </m:fPr>
                        <m:num>
                          <m:r>
                            <a:rPr lang="en-US" sz="1400" b="1" i="0">
                              <a:latin typeface="Cambria Math" panose="02040503050406030204" pitchFamily="18" charset="0"/>
                            </a:rPr>
                            <m:t>𝟏</m:t>
                          </m:r>
                        </m:num>
                        <m:den>
                          <m:r>
                            <a:rPr lang="en-US" sz="1400" b="1" i="0">
                              <a:latin typeface="Cambria Math" panose="02040503050406030204" pitchFamily="18" charset="0"/>
                            </a:rPr>
                            <m:t>𝐭𝐨𝐭</m:t>
                          </m:r>
                        </m:den>
                      </m:f>
                      <m:r>
                        <a:rPr lang="en-US" sz="1400" b="1" i="0">
                          <a:latin typeface="Cambria Math" panose="02040503050406030204" pitchFamily="18" charset="0"/>
                        </a:rPr>
                        <m:t> </m:t>
                      </m:r>
                      <m:nary>
                        <m:naryPr>
                          <m:chr m:val="∑"/>
                          <m:limLoc m:val="subSup"/>
                          <m:ctrlPr>
                            <a:rPr lang="en-US" sz="1400" b="1" i="1">
                              <a:latin typeface="Cambria Math" panose="02040503050406030204" pitchFamily="18" charset="0"/>
                            </a:rPr>
                          </m:ctrlPr>
                        </m:naryPr>
                        <m:sub>
                          <m:r>
                            <a:rPr lang="en-US" sz="1400" b="1" i="0">
                              <a:latin typeface="Cambria Math" panose="02040503050406030204" pitchFamily="18" charset="0"/>
                            </a:rPr>
                            <m:t>𝐯</m:t>
                          </m:r>
                          <m:r>
                            <a:rPr lang="en-US" sz="1400" b="1" i="0">
                              <a:latin typeface="Cambria Math" panose="02040503050406030204" pitchFamily="18" charset="0"/>
                            </a:rPr>
                            <m:t>=</m:t>
                          </m:r>
                          <m:r>
                            <a:rPr lang="en-US" sz="1400" b="1" i="0">
                              <a:latin typeface="Cambria Math" panose="02040503050406030204" pitchFamily="18" charset="0"/>
                            </a:rPr>
                            <m:t>𝟏</m:t>
                          </m:r>
                        </m:sub>
                        <m:sup>
                          <m:r>
                            <a:rPr lang="en-US" sz="1400" b="1" i="0">
                              <a:latin typeface="Cambria Math" panose="02040503050406030204" pitchFamily="18" charset="0"/>
                            </a:rPr>
                            <m:t>𝐭𝐨𝐭</m:t>
                          </m:r>
                        </m:sup>
                        <m:e>
                          <m:f>
                            <m:fPr>
                              <m:ctrlPr>
                                <a:rPr lang="en-US" sz="1400" b="1" i="1">
                                  <a:solidFill>
                                    <a:srgbClr val="836967"/>
                                  </a:solidFill>
                                  <a:latin typeface="Cambria Math" panose="02040503050406030204" pitchFamily="18" charset="0"/>
                                </a:rPr>
                              </m:ctrlPr>
                            </m:fPr>
                            <m:num>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𝐩𝐫𝐞𝐝</m:t>
                                  </m:r>
                                </m:sub>
                              </m:sSub>
                              <m:d>
                                <m:dPr>
                                  <m:ctrlPr>
                                    <a:rPr lang="en-US" sz="1400" b="1" i="1">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i="1">
                                      <a:latin typeface="Cambria Math" panose="02040503050406030204" pitchFamily="18" charset="0"/>
                                    </a:rPr>
                                  </m:ctrlPr>
                                </m:dPr>
                                <m:e>
                                  <m:r>
                                    <a:rPr lang="en-US" sz="1400" b="1" i="0">
                                      <a:latin typeface="Cambria Math" panose="02040503050406030204" pitchFamily="18" charset="0"/>
                                    </a:rPr>
                                    <m:t>𝐯</m:t>
                                  </m:r>
                                </m:e>
                              </m:d>
                            </m:num>
                            <m:den>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i="1">
                                      <a:latin typeface="Cambria Math" panose="02040503050406030204" pitchFamily="18" charset="0"/>
                                    </a:rPr>
                                  </m:ctrlPr>
                                </m:dPr>
                                <m:e>
                                  <m:r>
                                    <a:rPr lang="en-US" sz="1400" b="1" i="0">
                                      <a:latin typeface="Cambria Math" panose="02040503050406030204" pitchFamily="18" charset="0"/>
                                    </a:rPr>
                                    <m:t>𝐯</m:t>
                                  </m:r>
                                </m:e>
                              </m:d>
                            </m:den>
                          </m:f>
                          <m:r>
                            <a:rPr lang="en-US" sz="1400" b="1" i="0">
                              <a:latin typeface="Cambria Math" panose="02040503050406030204" pitchFamily="18" charset="0"/>
                            </a:rPr>
                            <m:t> ×</m:t>
                          </m:r>
                          <m:r>
                            <a:rPr lang="en-US" sz="1400" b="1" i="0">
                              <a:latin typeface="Cambria Math" panose="02040503050406030204" pitchFamily="18" charset="0"/>
                            </a:rPr>
                            <m:t>𝟏𝟎𝟎</m:t>
                          </m:r>
                          <m:r>
                            <a:rPr lang="en-US" sz="1400" b="1" i="0">
                              <a:latin typeface="Cambria Math" panose="02040503050406030204" pitchFamily="18" charset="0"/>
                            </a:rPr>
                            <m:t>% </m:t>
                          </m:r>
                        </m:e>
                      </m:nary>
                    </m:oMath>
                  </m:oMathPara>
                </a14:m>
                <a:endParaRPr lang="en-US" sz="1400" b="1" dirty="0">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A690370B-3DE2-AB4A-7A64-0D80FBBD536F}"/>
                  </a:ext>
                </a:extLst>
              </p:cNvPr>
              <p:cNvSpPr txBox="1">
                <a:spLocks noRot="1" noChangeAspect="1" noMove="1" noResize="1" noEditPoints="1" noAdjustHandles="1" noChangeArrowheads="1" noChangeShapeType="1" noTextEdit="1"/>
              </p:cNvSpPr>
              <p:nvPr/>
            </p:nvSpPr>
            <p:spPr>
              <a:xfrm>
                <a:off x="1116555" y="3615164"/>
                <a:ext cx="4687429" cy="554832"/>
              </a:xfrm>
              <a:prstGeom prst="rect">
                <a:avLst/>
              </a:prstGeom>
              <a:blipFill>
                <a:blip r:embed="rId4"/>
                <a:stretch>
                  <a:fillRect t="-126374" b="-1978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98158B-7FEB-FE9E-2F35-DF0EF0D4169B}"/>
                  </a:ext>
                </a:extLst>
              </p:cNvPr>
              <p:cNvSpPr txBox="1"/>
              <p:nvPr/>
            </p:nvSpPr>
            <p:spPr>
              <a:xfrm>
                <a:off x="6486147" y="3542483"/>
                <a:ext cx="4383884"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𝐑𝐌𝐒𝐄</m:t>
                      </m:r>
                      <m:r>
                        <a:rPr lang="en-US" sz="1400" b="1" i="0">
                          <a:latin typeface="Cambria Math" panose="02040503050406030204" pitchFamily="18" charset="0"/>
                        </a:rPr>
                        <m:t>= </m:t>
                      </m:r>
                      <m:rad>
                        <m:radPr>
                          <m:degHide m:val="on"/>
                          <m:ctrlPr>
                            <a:rPr lang="en-US" sz="1400" b="1" i="1">
                              <a:solidFill>
                                <a:srgbClr val="836967"/>
                              </a:solidFill>
                              <a:latin typeface="Cambria Math" panose="02040503050406030204" pitchFamily="18" charset="0"/>
                            </a:rPr>
                          </m:ctrlPr>
                        </m:radPr>
                        <m:deg/>
                        <m:e>
                          <m:f>
                            <m:fPr>
                              <m:ctrlPr>
                                <a:rPr lang="en-US" sz="1400" b="1" i="1">
                                  <a:solidFill>
                                    <a:srgbClr val="836967"/>
                                  </a:solidFill>
                                  <a:latin typeface="Cambria Math" panose="02040503050406030204" pitchFamily="18" charset="0"/>
                                </a:rPr>
                              </m:ctrlPr>
                            </m:fPr>
                            <m:num>
                              <m:r>
                                <a:rPr lang="en-US" sz="1400" b="1" i="0">
                                  <a:latin typeface="Cambria Math" panose="02040503050406030204" pitchFamily="18" charset="0"/>
                                </a:rPr>
                                <m:t>𝟏</m:t>
                              </m:r>
                            </m:num>
                            <m:den>
                              <m:r>
                                <a:rPr lang="en-US" sz="1400" b="1" i="0">
                                  <a:latin typeface="Cambria Math" panose="02040503050406030204" pitchFamily="18" charset="0"/>
                                </a:rPr>
                                <m:t>𝐭𝐨𝐭</m:t>
                              </m:r>
                            </m:den>
                          </m:f>
                          <m:r>
                            <a:rPr lang="en-US" sz="1400" b="1" i="0">
                              <a:latin typeface="Cambria Math" panose="02040503050406030204" pitchFamily="18" charset="0"/>
                            </a:rPr>
                            <m:t> </m:t>
                          </m:r>
                          <m:nary>
                            <m:naryPr>
                              <m:chr m:val="∑"/>
                              <m:limLoc m:val="subSup"/>
                              <m:ctrlPr>
                                <a:rPr lang="en-US" sz="1400" b="1" i="1">
                                  <a:latin typeface="Cambria Math" panose="02040503050406030204" pitchFamily="18" charset="0"/>
                                </a:rPr>
                              </m:ctrlPr>
                            </m:naryPr>
                            <m:sub>
                              <m:r>
                                <a:rPr lang="en-US" sz="1400" b="1" i="0">
                                  <a:latin typeface="Cambria Math" panose="02040503050406030204" pitchFamily="18" charset="0"/>
                                </a:rPr>
                                <m:t>𝐯</m:t>
                              </m:r>
                              <m:r>
                                <a:rPr lang="en-US" sz="1400" b="1" i="0">
                                  <a:latin typeface="Cambria Math" panose="02040503050406030204" pitchFamily="18" charset="0"/>
                                </a:rPr>
                                <m:t>=</m:t>
                              </m:r>
                              <m:r>
                                <a:rPr lang="en-US" sz="1400" b="1" i="0">
                                  <a:latin typeface="Cambria Math" panose="02040503050406030204" pitchFamily="18" charset="0"/>
                                </a:rPr>
                                <m:t>𝟏</m:t>
                              </m:r>
                            </m:sub>
                            <m:sup>
                              <m:r>
                                <a:rPr lang="en-US" sz="1400" b="1" i="0">
                                  <a:latin typeface="Cambria Math" panose="02040503050406030204" pitchFamily="18" charset="0"/>
                                </a:rPr>
                                <m:t>𝐭𝐨𝐭</m:t>
                              </m:r>
                            </m:sup>
                            <m:e>
                              <m:sSup>
                                <m:sSupPr>
                                  <m:ctrlPr>
                                    <a:rPr lang="en-US" sz="1400" b="1" i="1">
                                      <a:solidFill>
                                        <a:srgbClr val="836967"/>
                                      </a:solidFill>
                                      <a:latin typeface="Cambria Math" panose="02040503050406030204" pitchFamily="18" charset="0"/>
                                    </a:rPr>
                                  </m:ctrlPr>
                                </m:sSupPr>
                                <m:e>
                                  <m:d>
                                    <m:dPr>
                                      <m:begChr m:val=""/>
                                      <m:ctrlPr>
                                        <a:rPr lang="en-US" sz="1400" b="1" i="1">
                                          <a:latin typeface="Cambria Math" panose="02040503050406030204" pitchFamily="18" charset="0"/>
                                        </a:rPr>
                                      </m:ctrlPr>
                                    </m:dPr>
                                    <m:e>
                                      <m:sSub>
                                        <m:sSubPr>
                                          <m:ctrlPr>
                                            <a:rPr lang="en-US" sz="1400" b="1" i="1">
                                              <a:solidFill>
                                                <a:srgbClr val="836967"/>
                                              </a:solidFill>
                                              <a:latin typeface="Cambria Math" panose="02040503050406030204" pitchFamily="18" charset="0"/>
                                            </a:rPr>
                                          </m:ctrlPr>
                                        </m:sSubPr>
                                        <m:e>
                                          <m:d>
                                            <m:dPr>
                                              <m:endChr m:val=""/>
                                              <m:ctrlPr>
                                                <a:rPr lang="en-US" sz="1400" b="1" i="1">
                                                  <a:latin typeface="Cambria Math" panose="02040503050406030204" pitchFamily="18" charset="0"/>
                                                </a:rPr>
                                              </m:ctrlPr>
                                            </m:dPr>
                                            <m:e>
                                              <m:r>
                                                <a:rPr lang="en-US" sz="1400" b="1" i="0">
                                                  <a:latin typeface="Cambria Math" panose="02040503050406030204" pitchFamily="18" charset="0"/>
                                                </a:rPr>
                                                <m:t>𝐏𝐄𝐓</m:t>
                                              </m:r>
                                            </m:e>
                                          </m:d>
                                        </m:e>
                                        <m:sub>
                                          <m:r>
                                            <a:rPr lang="en-US" sz="1400" b="1" i="0">
                                              <a:latin typeface="Cambria Math" panose="02040503050406030204" pitchFamily="18" charset="0"/>
                                            </a:rPr>
                                            <m:t>𝐩𝐫𝐞𝐝</m:t>
                                          </m:r>
                                        </m:sub>
                                      </m:sSub>
                                      <m:d>
                                        <m:dPr>
                                          <m:ctrlPr>
                                            <a:rPr lang="en-US" sz="1400" b="1" i="1">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i="1">
                                              <a:latin typeface="Cambria Math" panose="02040503050406030204" pitchFamily="18" charset="0"/>
                                            </a:rPr>
                                          </m:ctrlPr>
                                        </m:dPr>
                                        <m:e>
                                          <m:r>
                                            <a:rPr lang="en-US" sz="1400" b="1" i="0">
                                              <a:latin typeface="Cambria Math" panose="02040503050406030204" pitchFamily="18" charset="0"/>
                                            </a:rPr>
                                            <m:t>𝐯</m:t>
                                          </m:r>
                                        </m:e>
                                      </m:d>
                                    </m:e>
                                  </m:d>
                                </m:e>
                                <m:sup>
                                  <m:r>
                                    <a:rPr lang="en-US" sz="1400" b="1" i="0">
                                      <a:latin typeface="Cambria Math" panose="02040503050406030204" pitchFamily="18" charset="0"/>
                                    </a:rPr>
                                    <m:t>𝟐</m:t>
                                  </m:r>
                                </m:sup>
                              </m:sSup>
                            </m:e>
                          </m:nary>
                        </m:e>
                      </m:rad>
                    </m:oMath>
                  </m:oMathPara>
                </a14:m>
                <a:endParaRPr lang="en-US" sz="1400" b="1"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4098158B-7FEB-FE9E-2F35-DF0EF0D4169B}"/>
                  </a:ext>
                </a:extLst>
              </p:cNvPr>
              <p:cNvSpPr txBox="1">
                <a:spLocks noRot="1" noChangeAspect="1" noMove="1" noResize="1" noEditPoints="1" noAdjustHandles="1" noChangeArrowheads="1" noChangeShapeType="1" noTextEdit="1"/>
              </p:cNvSpPr>
              <p:nvPr/>
            </p:nvSpPr>
            <p:spPr>
              <a:xfrm>
                <a:off x="6486147" y="3542483"/>
                <a:ext cx="4383884" cy="7288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1D3FE4-490B-565E-737A-592CB3243AA3}"/>
                  </a:ext>
                </a:extLst>
              </p:cNvPr>
              <p:cNvSpPr txBox="1"/>
              <p:nvPr/>
            </p:nvSpPr>
            <p:spPr>
              <a:xfrm>
                <a:off x="843579" y="4614420"/>
                <a:ext cx="3134530" cy="5861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836967"/>
                              </a:solidFill>
                              <a:latin typeface="Cambria Math" panose="02040503050406030204" pitchFamily="18" charset="0"/>
                            </a:rPr>
                          </m:ctrlPr>
                        </m:sSubPr>
                        <m:e>
                          <m:r>
                            <a:rPr lang="en-GB" sz="1400" b="1" i="0" smtClean="0">
                              <a:solidFill>
                                <a:srgbClr val="836967"/>
                              </a:solidFill>
                              <a:latin typeface="Cambria Math" panose="02040503050406030204" pitchFamily="18" charset="0"/>
                            </a:rPr>
                            <m:t>     </m:t>
                          </m:r>
                          <m:r>
                            <a:rPr lang="en-US" sz="1400" b="1" i="0">
                              <a:latin typeface="Cambria Math" panose="02040503050406030204" pitchFamily="18" charset="0"/>
                            </a:rPr>
                            <m:t>𝐏𝐒𝐍𝐑</m:t>
                          </m:r>
                          <m:d>
                            <m:dPr>
                              <m:ctrlPr>
                                <a:rPr lang="en-US" sz="1400" b="1" i="1">
                                  <a:solidFill>
                                    <a:srgbClr val="836967"/>
                                  </a:solidFill>
                                  <a:latin typeface="Cambria Math" panose="02040503050406030204" pitchFamily="18" charset="0"/>
                                </a:rPr>
                              </m:ctrlPr>
                            </m:dPr>
                            <m:e>
                              <m:r>
                                <a:rPr lang="en-US" sz="1400" b="1" i="0">
                                  <a:latin typeface="Cambria Math" panose="02040503050406030204" pitchFamily="18" charset="0"/>
                                </a:rPr>
                                <m:t>𝐝𝐁</m:t>
                              </m:r>
                            </m:e>
                          </m:d>
                          <m:r>
                            <a:rPr lang="en-US" sz="1400" b="1" i="0">
                              <a:latin typeface="Cambria Math" panose="02040503050406030204" pitchFamily="18" charset="0"/>
                            </a:rPr>
                            <m:t>= </m:t>
                          </m:r>
                          <m:r>
                            <a:rPr lang="en-US" sz="1400" b="1" i="0">
                              <a:latin typeface="Cambria Math" panose="02040503050406030204" pitchFamily="18" charset="0"/>
                            </a:rPr>
                            <m:t>𝟏𝟎𝐥𝐨𝐠</m:t>
                          </m:r>
                        </m:e>
                        <m:sub>
                          <m:r>
                            <a:rPr lang="en-US" sz="1400" b="1" i="0">
                              <a:latin typeface="Cambria Math" panose="02040503050406030204" pitchFamily="18" charset="0"/>
                            </a:rPr>
                            <m:t>𝟏𝟎</m:t>
                          </m:r>
                        </m:sub>
                      </m:sSub>
                      <m:d>
                        <m:dPr>
                          <m:ctrlPr>
                            <a:rPr lang="en-US" sz="1400" b="1" i="1">
                              <a:latin typeface="Cambria Math" panose="02040503050406030204" pitchFamily="18" charset="0"/>
                            </a:rPr>
                          </m:ctrlPr>
                        </m:dPr>
                        <m:e>
                          <m:f>
                            <m:fPr>
                              <m:ctrlPr>
                                <a:rPr lang="en-US" sz="1400" b="1" i="1">
                                  <a:solidFill>
                                    <a:srgbClr val="836967"/>
                                  </a:solidFill>
                                  <a:latin typeface="Cambria Math" panose="02040503050406030204" pitchFamily="18" charset="0"/>
                                </a:rPr>
                              </m:ctrlPr>
                            </m:fPr>
                            <m:num>
                              <m:sSup>
                                <m:sSupPr>
                                  <m:ctrlPr>
                                    <a:rPr lang="en-US" sz="1400" b="1" i="1">
                                      <a:solidFill>
                                        <a:srgbClr val="836967"/>
                                      </a:solidFill>
                                      <a:latin typeface="Cambria Math" panose="02040503050406030204" pitchFamily="18" charset="0"/>
                                    </a:rPr>
                                  </m:ctrlPr>
                                </m:sSupPr>
                                <m:e>
                                  <m:r>
                                    <a:rPr lang="en-US" sz="1400" b="1" i="0">
                                      <a:latin typeface="Cambria Math" panose="02040503050406030204" pitchFamily="18" charset="0"/>
                                    </a:rPr>
                                    <m:t>𝐏𝐞𝐚𝐤</m:t>
                                  </m:r>
                                </m:e>
                                <m:sup>
                                  <m:r>
                                    <a:rPr lang="en-US" sz="1400" b="1" i="0">
                                      <a:latin typeface="Cambria Math" panose="02040503050406030204" pitchFamily="18" charset="0"/>
                                    </a:rPr>
                                    <m:t>𝟐</m:t>
                                  </m:r>
                                </m:sup>
                              </m:sSup>
                            </m:num>
                            <m:den>
                              <m:r>
                                <a:rPr lang="en-US" sz="1400" b="1" i="0">
                                  <a:latin typeface="Cambria Math" panose="02040503050406030204" pitchFamily="18" charset="0"/>
                                </a:rPr>
                                <m:t>𝐌𝐒𝐄</m:t>
                              </m:r>
                            </m:den>
                          </m:f>
                        </m:e>
                      </m:d>
                    </m:oMath>
                  </m:oMathPara>
                </a14:m>
                <a:endParaRPr lang="en-US" sz="1400" b="1"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F91D3FE4-490B-565E-737A-592CB3243AA3}"/>
                  </a:ext>
                </a:extLst>
              </p:cNvPr>
              <p:cNvSpPr txBox="1">
                <a:spLocks noRot="1" noChangeAspect="1" noMove="1" noResize="1" noEditPoints="1" noAdjustHandles="1" noChangeArrowheads="1" noChangeShapeType="1" noTextEdit="1"/>
              </p:cNvSpPr>
              <p:nvPr/>
            </p:nvSpPr>
            <p:spPr>
              <a:xfrm>
                <a:off x="843579" y="4614420"/>
                <a:ext cx="3134530" cy="5861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D690BB-4698-77CF-16D3-F2BB5E576B78}"/>
                  </a:ext>
                </a:extLst>
              </p:cNvPr>
              <p:cNvSpPr txBox="1"/>
              <p:nvPr/>
            </p:nvSpPr>
            <p:spPr>
              <a:xfrm>
                <a:off x="4876796" y="4503749"/>
                <a:ext cx="6290782" cy="696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𝐒𝐒𝐈𝐌</m:t>
                      </m:r>
                      <m:d>
                        <m:dPr>
                          <m:ctrlPr>
                            <a:rPr lang="en-US" sz="1400" b="1" i="1">
                              <a:solidFill>
                                <a:srgbClr val="836967"/>
                              </a:solidFill>
                              <a:latin typeface="Cambria Math" panose="02040503050406030204" pitchFamily="18" charset="0"/>
                            </a:rPr>
                          </m:ctrlPr>
                        </m:dPr>
                        <m:e>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𝐩𝐫𝐞𝐝</m:t>
                              </m:r>
                            </m:sub>
                          </m:sSub>
                          <m:r>
                            <a:rPr lang="en-US" sz="1400" b="1" i="0">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e>
                      </m:d>
                      <m:r>
                        <a:rPr lang="en-US" sz="1400" b="1" i="0">
                          <a:latin typeface="Cambria Math" panose="02040503050406030204" pitchFamily="18" charset="0"/>
                        </a:rPr>
                        <m:t>= </m:t>
                      </m:r>
                      <m:f>
                        <m:fPr>
                          <m:ctrlPr>
                            <a:rPr lang="en-US" sz="1400" b="1" i="1">
                              <a:solidFill>
                                <a:srgbClr val="836967"/>
                              </a:solidFill>
                              <a:latin typeface="Cambria Math" panose="02040503050406030204" pitchFamily="18" charset="0"/>
                            </a:rPr>
                          </m:ctrlPr>
                        </m:fPr>
                        <m:num>
                          <m:d>
                            <m:dPr>
                              <m:ctrlPr>
                                <a:rPr lang="en-US" sz="1400" b="1" i="1">
                                  <a:latin typeface="Cambria Math" panose="02040503050406030204" pitchFamily="18" charset="0"/>
                                </a:rPr>
                              </m:ctrlPr>
                            </m:dPr>
                            <m:e>
                              <m:r>
                                <a:rPr lang="en-US" sz="1400" b="1" i="0">
                                  <a:latin typeface="Cambria Math" panose="02040503050406030204" pitchFamily="18" charset="0"/>
                                </a:rPr>
                                <m:t>𝟐</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𝛍</m:t>
                                  </m:r>
                                </m:e>
                                <m:sub>
                                  <m:r>
                                    <a:rPr lang="en-US" sz="1400" b="1" i="0">
                                      <a:latin typeface="Cambria Math" panose="02040503050406030204" pitchFamily="18" charset="0"/>
                                    </a:rPr>
                                    <m:t>𝐩𝐫𝐞𝐝</m:t>
                                  </m:r>
                                </m:sub>
                              </m:sSub>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𝛍</m:t>
                                  </m:r>
                                </m:e>
                                <m:sub>
                                  <m:r>
                                    <a:rPr lang="en-US" sz="1400" b="1" i="0">
                                      <a:latin typeface="Cambria Math" panose="02040503050406030204" pitchFamily="18" charset="0"/>
                                    </a:rPr>
                                    <m:t>𝐫𝐞𝐟</m:t>
                                  </m:r>
                                </m:sub>
                              </m:sSub>
                              <m:r>
                                <a:rPr lang="en-US" sz="1400" b="1" i="0">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𝐜</m:t>
                                  </m:r>
                                </m:e>
                                <m:sub>
                                  <m:r>
                                    <a:rPr lang="en-US" sz="1400" b="1" i="0">
                                      <a:latin typeface="Cambria Math" panose="02040503050406030204" pitchFamily="18" charset="0"/>
                                    </a:rPr>
                                    <m:t>𝟏</m:t>
                                  </m:r>
                                </m:sub>
                              </m:sSub>
                            </m:e>
                          </m:d>
                          <m:d>
                            <m:dPr>
                              <m:ctrlPr>
                                <a:rPr lang="en-US" sz="1400" b="1" i="1">
                                  <a:latin typeface="Cambria Math" panose="02040503050406030204" pitchFamily="18" charset="0"/>
                                </a:rPr>
                              </m:ctrlPr>
                            </m:dPr>
                            <m:e>
                              <m:r>
                                <a:rPr lang="en-US" sz="1400" b="1" i="0">
                                  <a:latin typeface="Cambria Math" panose="02040503050406030204" pitchFamily="18" charset="0"/>
                                </a:rPr>
                                <m:t>𝟐</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𝛔</m:t>
                                  </m:r>
                                </m:e>
                                <m:sub>
                                  <m:r>
                                    <a:rPr lang="en-US" sz="1400" b="1" i="0">
                                      <a:latin typeface="Cambria Math" panose="02040503050406030204" pitchFamily="18" charset="0"/>
                                    </a:rPr>
                                    <m:t>𝐩𝐫𝐞𝐝</m:t>
                                  </m:r>
                                  <m:r>
                                    <a:rPr lang="en-US" sz="1400" b="1" i="0">
                                      <a:latin typeface="Cambria Math" panose="02040503050406030204" pitchFamily="18" charset="0"/>
                                    </a:rPr>
                                    <m:t>,</m:t>
                                  </m:r>
                                  <m:r>
                                    <a:rPr lang="en-US" sz="1400" b="1" i="0">
                                      <a:latin typeface="Cambria Math" panose="02040503050406030204" pitchFamily="18" charset="0"/>
                                    </a:rPr>
                                    <m:t>𝐫𝐞𝐟</m:t>
                                  </m:r>
                                </m:sub>
                              </m:sSub>
                              <m:r>
                                <a:rPr lang="en-US" sz="1400" b="1" i="0">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𝐜</m:t>
                                  </m:r>
                                </m:e>
                                <m:sub>
                                  <m:r>
                                    <a:rPr lang="en-US" sz="1400" b="1" i="0">
                                      <a:latin typeface="Cambria Math" panose="02040503050406030204" pitchFamily="18" charset="0"/>
                                    </a:rPr>
                                    <m:t>𝟐</m:t>
                                  </m:r>
                                </m:sub>
                              </m:sSub>
                            </m:e>
                          </m:d>
                        </m:num>
                        <m:den>
                          <m:d>
                            <m:dPr>
                              <m:ctrlPr>
                                <a:rPr lang="en-US" sz="1400" b="1" i="1">
                                  <a:solidFill>
                                    <a:srgbClr val="836967"/>
                                  </a:solidFill>
                                  <a:latin typeface="Cambria Math" panose="02040503050406030204" pitchFamily="18" charset="0"/>
                                </a:rPr>
                              </m:ctrlPr>
                            </m:dPr>
                            <m:e>
                              <m:sSubSup>
                                <m:sSubSupPr>
                                  <m:ctrlPr>
                                    <a:rPr lang="en-US" sz="1400" b="1" i="1">
                                      <a:solidFill>
                                        <a:srgbClr val="836967"/>
                                      </a:solidFill>
                                      <a:latin typeface="Cambria Math" panose="02040503050406030204" pitchFamily="18" charset="0"/>
                                    </a:rPr>
                                  </m:ctrlPr>
                                </m:sSubSupPr>
                                <m:e>
                                  <m:r>
                                    <a:rPr lang="en-US" sz="1400" b="1" i="0">
                                      <a:latin typeface="Cambria Math" panose="02040503050406030204" pitchFamily="18" charset="0"/>
                                    </a:rPr>
                                    <m:t>𝛍</m:t>
                                  </m:r>
                                </m:e>
                                <m:sub>
                                  <m:r>
                                    <a:rPr lang="en-US" sz="1400" b="1" i="0">
                                      <a:latin typeface="Cambria Math" panose="02040503050406030204" pitchFamily="18" charset="0"/>
                                    </a:rPr>
                                    <m:t>𝐩𝐫𝐞𝐝</m:t>
                                  </m:r>
                                </m:sub>
                                <m:sup>
                                  <m:r>
                                    <a:rPr lang="en-US" sz="1400" b="1" i="0">
                                      <a:latin typeface="Cambria Math" panose="02040503050406030204" pitchFamily="18" charset="0"/>
                                    </a:rPr>
                                    <m:t>𝟐</m:t>
                                  </m:r>
                                </m:sup>
                              </m:sSubSup>
                              <m:r>
                                <a:rPr lang="en-US" sz="1400" b="1" i="0">
                                  <a:latin typeface="Cambria Math" panose="02040503050406030204" pitchFamily="18" charset="0"/>
                                </a:rPr>
                                <m:t>+</m:t>
                              </m:r>
                              <m:sSubSup>
                                <m:sSubSupPr>
                                  <m:ctrlPr>
                                    <a:rPr lang="en-US" sz="1400" b="1" i="1">
                                      <a:solidFill>
                                        <a:srgbClr val="836967"/>
                                      </a:solidFill>
                                      <a:latin typeface="Cambria Math" panose="02040503050406030204" pitchFamily="18" charset="0"/>
                                    </a:rPr>
                                  </m:ctrlPr>
                                </m:sSubSupPr>
                                <m:e>
                                  <m:r>
                                    <a:rPr lang="en-US" sz="1400" b="1" i="0">
                                      <a:latin typeface="Cambria Math" panose="02040503050406030204" pitchFamily="18" charset="0"/>
                                    </a:rPr>
                                    <m:t>𝛍</m:t>
                                  </m:r>
                                </m:e>
                                <m:sub>
                                  <m:r>
                                    <a:rPr lang="en-US" sz="1400" b="1" i="0">
                                      <a:latin typeface="Cambria Math" panose="02040503050406030204" pitchFamily="18" charset="0"/>
                                    </a:rPr>
                                    <m:t>𝐫𝐞𝐟</m:t>
                                  </m:r>
                                </m:sub>
                                <m:sup>
                                  <m:r>
                                    <a:rPr lang="en-US" sz="1400" b="1" i="0">
                                      <a:latin typeface="Cambria Math" panose="02040503050406030204" pitchFamily="18" charset="0"/>
                                    </a:rPr>
                                    <m:t>𝟐</m:t>
                                  </m:r>
                                </m:sup>
                              </m:sSubSup>
                              <m:r>
                                <a:rPr lang="en-US" sz="1400" b="1" i="0">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𝐜</m:t>
                                  </m:r>
                                </m:e>
                                <m:sub>
                                  <m:r>
                                    <a:rPr lang="en-US" sz="1400" b="1" i="0">
                                      <a:latin typeface="Cambria Math" panose="02040503050406030204" pitchFamily="18" charset="0"/>
                                    </a:rPr>
                                    <m:t>𝟏</m:t>
                                  </m:r>
                                </m:sub>
                              </m:sSub>
                            </m:e>
                          </m:d>
                          <m:d>
                            <m:dPr>
                              <m:ctrlPr>
                                <a:rPr lang="en-US" sz="1400" b="1" i="1">
                                  <a:latin typeface="Cambria Math" panose="02040503050406030204" pitchFamily="18" charset="0"/>
                                </a:rPr>
                              </m:ctrlPr>
                            </m:dPr>
                            <m:e>
                              <m:sSubSup>
                                <m:sSubSupPr>
                                  <m:ctrlPr>
                                    <a:rPr lang="en-US" sz="1400" b="1" i="1">
                                      <a:solidFill>
                                        <a:srgbClr val="836967"/>
                                      </a:solidFill>
                                      <a:latin typeface="Cambria Math" panose="02040503050406030204" pitchFamily="18" charset="0"/>
                                    </a:rPr>
                                  </m:ctrlPr>
                                </m:sSubSupPr>
                                <m:e>
                                  <m:r>
                                    <a:rPr lang="en-US" sz="1400" b="1" i="0">
                                      <a:latin typeface="Cambria Math" panose="02040503050406030204" pitchFamily="18" charset="0"/>
                                    </a:rPr>
                                    <m:t>𝛔</m:t>
                                  </m:r>
                                </m:e>
                                <m:sub>
                                  <m:r>
                                    <a:rPr lang="en-US" sz="1400" b="1" i="0">
                                      <a:latin typeface="Cambria Math" panose="02040503050406030204" pitchFamily="18" charset="0"/>
                                    </a:rPr>
                                    <m:t>𝐩𝐫𝐞𝐝</m:t>
                                  </m:r>
                                </m:sub>
                                <m:sup>
                                  <m:r>
                                    <a:rPr lang="en-US" sz="1400" b="1" i="0">
                                      <a:latin typeface="Cambria Math" panose="02040503050406030204" pitchFamily="18" charset="0"/>
                                    </a:rPr>
                                    <m:t>𝟐</m:t>
                                  </m:r>
                                </m:sup>
                              </m:sSubSup>
                              <m:r>
                                <a:rPr lang="en-US" sz="1400" b="1" i="0">
                                  <a:latin typeface="Cambria Math" panose="02040503050406030204" pitchFamily="18" charset="0"/>
                                </a:rPr>
                                <m:t>+</m:t>
                              </m:r>
                              <m:sSubSup>
                                <m:sSubSupPr>
                                  <m:ctrlPr>
                                    <a:rPr lang="en-US" sz="1400" b="1" i="1">
                                      <a:solidFill>
                                        <a:srgbClr val="836967"/>
                                      </a:solidFill>
                                      <a:latin typeface="Cambria Math" panose="02040503050406030204" pitchFamily="18" charset="0"/>
                                    </a:rPr>
                                  </m:ctrlPr>
                                </m:sSubSupPr>
                                <m:e>
                                  <m:r>
                                    <a:rPr lang="en-US" sz="1400" b="1" i="0">
                                      <a:latin typeface="Cambria Math" panose="02040503050406030204" pitchFamily="18" charset="0"/>
                                    </a:rPr>
                                    <m:t>𝛔</m:t>
                                  </m:r>
                                </m:e>
                                <m:sub>
                                  <m:r>
                                    <a:rPr lang="en-US" sz="1400" b="1" i="0">
                                      <a:latin typeface="Cambria Math" panose="02040503050406030204" pitchFamily="18" charset="0"/>
                                    </a:rPr>
                                    <m:t>𝐫𝐞𝐟</m:t>
                                  </m:r>
                                </m:sub>
                                <m:sup>
                                  <m:r>
                                    <a:rPr lang="en-US" sz="1400" b="1" i="0">
                                      <a:latin typeface="Cambria Math" panose="02040503050406030204" pitchFamily="18" charset="0"/>
                                    </a:rPr>
                                    <m:t>𝟐</m:t>
                                  </m:r>
                                </m:sup>
                              </m:sSubSup>
                              <m:r>
                                <a:rPr lang="en-US" sz="1400" b="1" i="0">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𝐜</m:t>
                                  </m:r>
                                </m:e>
                                <m:sub>
                                  <m:r>
                                    <a:rPr lang="en-US" sz="1400" b="1" i="0">
                                      <a:latin typeface="Cambria Math" panose="02040503050406030204" pitchFamily="18" charset="0"/>
                                    </a:rPr>
                                    <m:t>𝟐</m:t>
                                  </m:r>
                                </m:sub>
                              </m:sSub>
                            </m:e>
                          </m:d>
                        </m:den>
                      </m:f>
                    </m:oMath>
                  </m:oMathPara>
                </a14:m>
                <a:endParaRPr lang="en-US" sz="1400" b="1" dirty="0">
                  <a:latin typeface="Arial" panose="020B0604020202020204" pitchFamily="34" charset="0"/>
                  <a:cs typeface="Arial" panose="020B0604020202020204" pitchFamily="34" charset="0"/>
                </a:endParaRPr>
              </a:p>
            </p:txBody>
          </p:sp>
        </mc:Choice>
        <mc:Fallback xmlns="">
          <p:sp>
            <p:nvSpPr>
              <p:cNvPr id="18" name="TextBox 17">
                <a:extLst>
                  <a:ext uri="{FF2B5EF4-FFF2-40B4-BE49-F238E27FC236}">
                    <a16:creationId xmlns:a16="http://schemas.microsoft.com/office/drawing/2014/main" id="{91D690BB-4698-77CF-16D3-F2BB5E576B78}"/>
                  </a:ext>
                </a:extLst>
              </p:cNvPr>
              <p:cNvSpPr txBox="1">
                <a:spLocks noRot="1" noChangeAspect="1" noMove="1" noResize="1" noEditPoints="1" noAdjustHandles="1" noChangeArrowheads="1" noChangeShapeType="1" noTextEdit="1"/>
              </p:cNvSpPr>
              <p:nvPr/>
            </p:nvSpPr>
            <p:spPr>
              <a:xfrm>
                <a:off x="4876796" y="4503749"/>
                <a:ext cx="6290782" cy="69685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A2BAF5-B694-C6F0-8EDB-E5A21D14BDE4}"/>
                  </a:ext>
                </a:extLst>
              </p:cNvPr>
              <p:cNvSpPr txBox="1"/>
              <p:nvPr/>
            </p:nvSpPr>
            <p:spPr>
              <a:xfrm>
                <a:off x="1140059" y="2713726"/>
                <a:ext cx="3635144" cy="529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0" smtClean="0">
                          <a:latin typeface="Cambria Math" panose="02040503050406030204" pitchFamily="18" charset="0"/>
                        </a:rPr>
                        <m:t>𝐌𝐄</m:t>
                      </m:r>
                      <m:r>
                        <a:rPr lang="en-US" sz="1400" b="1" i="0">
                          <a:latin typeface="Cambria Math" panose="02040503050406030204" pitchFamily="18" charset="0"/>
                        </a:rPr>
                        <m:t>= </m:t>
                      </m:r>
                      <m:f>
                        <m:fPr>
                          <m:ctrlPr>
                            <a:rPr lang="en-US" sz="1400" b="1" i="1">
                              <a:solidFill>
                                <a:srgbClr val="836967"/>
                              </a:solidFill>
                              <a:latin typeface="Cambria Math" panose="02040503050406030204" pitchFamily="18" charset="0"/>
                            </a:rPr>
                          </m:ctrlPr>
                        </m:fPr>
                        <m:num>
                          <m:r>
                            <a:rPr lang="en-US" sz="1400" b="1" i="0">
                              <a:latin typeface="Cambria Math" panose="02040503050406030204" pitchFamily="18" charset="0"/>
                            </a:rPr>
                            <m:t>𝟏</m:t>
                          </m:r>
                        </m:num>
                        <m:den>
                          <m:r>
                            <a:rPr lang="en-US" sz="1400" b="1" i="0">
                              <a:latin typeface="Cambria Math" panose="02040503050406030204" pitchFamily="18" charset="0"/>
                            </a:rPr>
                            <m:t>𝐭𝐨𝐭</m:t>
                          </m:r>
                        </m:den>
                      </m:f>
                      <m:r>
                        <a:rPr lang="en-US" sz="1400" b="1" i="0">
                          <a:latin typeface="Cambria Math" panose="02040503050406030204" pitchFamily="18" charset="0"/>
                        </a:rPr>
                        <m:t> </m:t>
                      </m:r>
                      <m:nary>
                        <m:naryPr>
                          <m:chr m:val="∑"/>
                          <m:limLoc m:val="subSup"/>
                          <m:ctrlPr>
                            <a:rPr lang="en-US" sz="1400" b="1" i="1">
                              <a:latin typeface="Cambria Math" panose="02040503050406030204" pitchFamily="18" charset="0"/>
                            </a:rPr>
                          </m:ctrlPr>
                        </m:naryPr>
                        <m:sub>
                          <m:r>
                            <a:rPr lang="en-US" sz="1400" b="1" i="0">
                              <a:latin typeface="Cambria Math" panose="02040503050406030204" pitchFamily="18" charset="0"/>
                            </a:rPr>
                            <m:t>𝐯</m:t>
                          </m:r>
                          <m:r>
                            <a:rPr lang="en-US" sz="1400" b="1" i="0">
                              <a:latin typeface="Cambria Math" panose="02040503050406030204" pitchFamily="18" charset="0"/>
                            </a:rPr>
                            <m:t>=</m:t>
                          </m:r>
                          <m:r>
                            <a:rPr lang="en-US" sz="1400" b="1" i="0">
                              <a:latin typeface="Cambria Math" panose="02040503050406030204" pitchFamily="18" charset="0"/>
                            </a:rPr>
                            <m:t>𝟏</m:t>
                          </m:r>
                        </m:sub>
                        <m:sup>
                          <m:r>
                            <a:rPr lang="en-US" sz="1400" b="1" i="0">
                              <a:latin typeface="Cambria Math" panose="02040503050406030204" pitchFamily="18" charset="0"/>
                            </a:rPr>
                            <m:t>𝐭𝐨𝐭</m:t>
                          </m:r>
                        </m:sup>
                        <m:e>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𝐩𝐫𝐞𝐝</m:t>
                              </m:r>
                            </m:sub>
                          </m:sSub>
                          <m:d>
                            <m:dPr>
                              <m:ctrlPr>
                                <a:rPr lang="en-US" sz="1400" b="1" i="1">
                                  <a:solidFill>
                                    <a:srgbClr val="836967"/>
                                  </a:solidFill>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sSub>
                            <m:sSubPr>
                              <m:ctrlPr>
                                <a:rPr lang="en-US" sz="1400" b="1" i="1">
                                  <a:solidFill>
                                    <a:srgbClr val="836967"/>
                                  </a:solidFill>
                                  <a:latin typeface="Cambria Math" panose="02040503050406030204" pitchFamily="18" charset="0"/>
                                </a:rPr>
                              </m:ctrlPr>
                            </m:sSubPr>
                            <m:e>
                              <m:r>
                                <a:rPr lang="en-US" sz="1400" b="1" i="0">
                                  <a:latin typeface="Cambria Math" panose="02040503050406030204" pitchFamily="18" charset="0"/>
                                </a:rPr>
                                <m:t>𝐏𝐄𝐓</m:t>
                              </m:r>
                            </m:e>
                            <m:sub>
                              <m:r>
                                <a:rPr lang="en-US" sz="1400" b="1" i="0">
                                  <a:latin typeface="Cambria Math" panose="02040503050406030204" pitchFamily="18" charset="0"/>
                                </a:rPr>
                                <m:t>𝐫𝐞𝐟</m:t>
                              </m:r>
                            </m:sub>
                          </m:sSub>
                          <m:d>
                            <m:dPr>
                              <m:ctrlPr>
                                <a:rPr lang="en-US" sz="1400" b="1" i="1">
                                  <a:solidFill>
                                    <a:srgbClr val="836967"/>
                                  </a:solidFill>
                                  <a:latin typeface="Cambria Math" panose="02040503050406030204" pitchFamily="18" charset="0"/>
                                </a:rPr>
                              </m:ctrlPr>
                            </m:dPr>
                            <m:e>
                              <m:r>
                                <a:rPr lang="en-US" sz="1400" b="1" i="0">
                                  <a:latin typeface="Cambria Math" panose="02040503050406030204" pitchFamily="18" charset="0"/>
                                </a:rPr>
                                <m:t>𝐯</m:t>
                              </m:r>
                            </m:e>
                          </m:d>
                          <m:r>
                            <a:rPr lang="en-US" sz="1400" b="1" i="0">
                              <a:latin typeface="Cambria Math" panose="02040503050406030204" pitchFamily="18" charset="0"/>
                            </a:rPr>
                            <m:t> </m:t>
                          </m:r>
                        </m:e>
                      </m:nary>
                    </m:oMath>
                  </m:oMathPara>
                </a14:m>
                <a:endParaRPr lang="en-US" sz="1400" b="1"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F6A2BAF5-B694-C6F0-8EDB-E5A21D14BDE4}"/>
                  </a:ext>
                </a:extLst>
              </p:cNvPr>
              <p:cNvSpPr txBox="1">
                <a:spLocks noRot="1" noChangeAspect="1" noMove="1" noResize="1" noEditPoints="1" noAdjustHandles="1" noChangeArrowheads="1" noChangeShapeType="1" noTextEdit="1"/>
              </p:cNvSpPr>
              <p:nvPr/>
            </p:nvSpPr>
            <p:spPr>
              <a:xfrm>
                <a:off x="1140059" y="2713726"/>
                <a:ext cx="3635144" cy="529697"/>
              </a:xfrm>
              <a:prstGeom prst="rect">
                <a:avLst/>
              </a:prstGeom>
              <a:blipFill>
                <a:blip r:embed="rId8"/>
                <a:stretch>
                  <a:fillRect t="-135632" b="-208046"/>
                </a:stretch>
              </a:blipFill>
            </p:spPr>
            <p:txBody>
              <a:bodyPr/>
              <a:lstStyle/>
              <a:p>
                <a:r>
                  <a:rPr lang="en-US">
                    <a:noFill/>
                  </a:rPr>
                  <a:t> </a:t>
                </a:r>
              </a:p>
            </p:txBody>
          </p:sp>
        </mc:Fallback>
      </mc:AlternateContent>
    </p:spTree>
    <p:extLst>
      <p:ext uri="{BB962C8B-B14F-4D97-AF65-F5344CB8AC3E}">
        <p14:creationId xmlns:p14="http://schemas.microsoft.com/office/powerpoint/2010/main" val="13968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500"/>
                            </p:stCondLst>
                            <p:childTnLst>
                              <p:par>
                                <p:cTn id="17" presetID="10" presetClass="entr" presetSubtype="0" fill="hold" grpId="0" nodeType="afterEffect">
                                  <p:stCondLst>
                                    <p:cond delay="1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5000"/>
                            </p:stCondLst>
                            <p:childTnLst>
                              <p:par>
                                <p:cTn id="21" presetID="10" presetClass="entr" presetSubtype="0" fill="hold" grpId="0" nodeType="afterEffect">
                                  <p:stCondLst>
                                    <p:cond delay="10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6500"/>
                            </p:stCondLst>
                            <p:childTnLst>
                              <p:par>
                                <p:cTn id="25" presetID="10" presetClass="entr" presetSubtype="0" fill="hold" grpId="0" nodeType="afterEffect">
                                  <p:stCondLst>
                                    <p:cond delay="10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6" grpId="0"/>
      <p:bldP spid="1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19</a:t>
            </a:fld>
            <a:endParaRPr lang="en-US" dirty="0">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chemeClr val="accent2"/>
                </a:solidFill>
                <a:latin typeface="Arial" panose="020B0604020202020204" pitchFamily="34" charset="0"/>
                <a:cs typeface="Arial" panose="020B0604020202020204" pitchFamily="34" charset="0"/>
              </a:rPr>
              <a:t>	Results</a:t>
            </a:r>
            <a:endParaRPr lang="en-US" sz="48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997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1514114-3A90-2C06-A251-31BB825850DC}"/>
              </a:ext>
            </a:extLst>
          </p:cNvPr>
          <p:cNvSpPr>
            <a:spLocks noGrp="1"/>
          </p:cNvSpPr>
          <p:nvPr>
            <p:ph type="title"/>
          </p:nvPr>
        </p:nvSpPr>
        <p:spPr/>
        <p:txBody>
          <a:bodyPr>
            <a:normAutofit fontScale="90000"/>
          </a:bodyPr>
          <a:lstStyle/>
          <a:p>
            <a:pPr algn="l" eaLnBrk="1" hangingPunct="1"/>
            <a:r>
              <a:rPr lang="en-US" sz="4000" dirty="0"/>
              <a:t>PET Attenuation and Scatter Correction (ASC)</a:t>
            </a:r>
            <a:endParaRPr lang="fr-FR" altLang="zh-CN" sz="4000" dirty="0"/>
          </a:p>
        </p:txBody>
      </p:sp>
      <p:sp>
        <p:nvSpPr>
          <p:cNvPr id="5" name="Content Placeholder 4">
            <a:extLst>
              <a:ext uri="{FF2B5EF4-FFF2-40B4-BE49-F238E27FC236}">
                <a16:creationId xmlns:a16="http://schemas.microsoft.com/office/drawing/2014/main" id="{97BD626A-A76F-4735-3479-72DA5D33C1B3}"/>
              </a:ext>
            </a:extLst>
          </p:cNvPr>
          <p:cNvSpPr>
            <a:spLocks noGrp="1"/>
          </p:cNvSpPr>
          <p:nvPr>
            <p:ph idx="1"/>
          </p:nvPr>
        </p:nvSpPr>
        <p:spPr>
          <a:xfrm>
            <a:off x="1115568" y="2195195"/>
            <a:ext cx="3636213" cy="3694176"/>
          </a:xfrm>
        </p:spPr>
        <p:txBody>
          <a:bodyPr>
            <a:normAutofit fontScale="62500" lnSpcReduction="20000"/>
          </a:bodyPr>
          <a:lstStyle/>
          <a:p>
            <a:pPr algn="just"/>
            <a:endParaRPr lang="en-US" sz="3200" dirty="0">
              <a:solidFill>
                <a:srgbClr val="FF0000"/>
              </a:solidFill>
              <a:latin typeface="Arial" panose="020B0604020202020204" pitchFamily="34" charset="0"/>
              <a:cs typeface="Arial" panose="020B0604020202020204" pitchFamily="34" charset="0"/>
            </a:endParaRPr>
          </a:p>
          <a:p>
            <a:pPr algn="just"/>
            <a:r>
              <a:rPr lang="en-US" sz="3200" dirty="0">
                <a:solidFill>
                  <a:srgbClr val="7030A0"/>
                </a:solidFill>
                <a:latin typeface="Arial" panose="020B0604020202020204" pitchFamily="34" charset="0"/>
                <a:cs typeface="Arial" panose="020B0604020202020204" pitchFamily="34" charset="0"/>
              </a:rPr>
              <a:t>Attenuation correction </a:t>
            </a:r>
            <a:r>
              <a:rPr lang="en-US" sz="3200" dirty="0">
                <a:solidFill>
                  <a:srgbClr val="FF0000"/>
                </a:solidFill>
                <a:latin typeface="Arial" panose="020B0604020202020204" pitchFamily="34" charset="0"/>
                <a:cs typeface="Arial" panose="020B0604020202020204" pitchFamily="34" charset="0"/>
              </a:rPr>
              <a:t>(AC) </a:t>
            </a:r>
            <a:r>
              <a:rPr lang="en-US" sz="3200" dirty="0">
                <a:solidFill>
                  <a:schemeClr val="bg1"/>
                </a:solidFill>
                <a:latin typeface="Arial" panose="020B0604020202020204" pitchFamily="34" charset="0"/>
                <a:cs typeface="Arial" panose="020B0604020202020204" pitchFamily="34" charset="0"/>
              </a:rPr>
              <a:t>of </a:t>
            </a:r>
            <a:r>
              <a:rPr lang="en-US" dirty="0">
                <a:latin typeface="Arial" panose="020B0604020202020204" pitchFamily="34" charset="0"/>
                <a:cs typeface="Arial" panose="020B0604020202020204" pitchFamily="34" charset="0"/>
              </a:rPr>
              <a:t>annihilation photons along lines of response (LOR) in the patient body is another critical step</a:t>
            </a:r>
            <a:endParaRPr lang="en-US" sz="3200" dirty="0">
              <a:solidFill>
                <a:schemeClr val="bg1"/>
              </a:solidFill>
              <a:latin typeface="Arial" panose="020B0604020202020204" pitchFamily="34" charset="0"/>
              <a:cs typeface="Arial" panose="020B0604020202020204" pitchFamily="34" charset="0"/>
            </a:endParaRPr>
          </a:p>
          <a:p>
            <a:pPr algn="just"/>
            <a:endParaRPr lang="en-US" sz="3200" dirty="0">
              <a:solidFill>
                <a:srgbClr val="7030A0"/>
              </a:solidFill>
              <a:latin typeface="Arial" panose="020B0604020202020204" pitchFamily="34" charset="0"/>
              <a:cs typeface="Arial" panose="020B0604020202020204" pitchFamily="34" charset="0"/>
            </a:endParaRPr>
          </a:p>
          <a:p>
            <a:pPr algn="just"/>
            <a:r>
              <a:rPr lang="en-US" sz="3200" dirty="0">
                <a:solidFill>
                  <a:srgbClr val="7030A0"/>
                </a:solidFill>
                <a:latin typeface="Arial" panose="020B0604020202020204" pitchFamily="34" charset="0"/>
                <a:cs typeface="Arial" panose="020B0604020202020204" pitchFamily="34" charset="0"/>
              </a:rPr>
              <a:t>Scatter correction </a:t>
            </a:r>
            <a:r>
              <a:rPr lang="en-US" sz="3200" dirty="0">
                <a:solidFill>
                  <a:srgbClr val="FF0000"/>
                </a:solidFill>
                <a:latin typeface="Arial" panose="020B0604020202020204" pitchFamily="34" charset="0"/>
                <a:cs typeface="Arial" panose="020B0604020202020204" pitchFamily="34" charset="0"/>
              </a:rPr>
              <a:t>(SC) </a:t>
            </a:r>
            <a:r>
              <a:rPr lang="en-US" sz="3200" dirty="0">
                <a:solidFill>
                  <a:schemeClr val="bg1"/>
                </a:solidFill>
                <a:latin typeface="Arial" panose="020B0604020202020204" pitchFamily="34" charset="0"/>
                <a:cs typeface="Arial" panose="020B0604020202020204" pitchFamily="34" charset="0"/>
              </a:rPr>
              <a:t>of </a:t>
            </a:r>
            <a:r>
              <a:rPr lang="en-US" dirty="0">
                <a:latin typeface="Arial" panose="020B0604020202020204" pitchFamily="34" charset="0"/>
                <a:cs typeface="Arial" panose="020B0604020202020204" pitchFamily="34" charset="0"/>
              </a:rPr>
              <a:t>Compton scattered photons, which can result in mis-allocation of the annihilated photons, is crucial</a:t>
            </a:r>
          </a:p>
          <a:p>
            <a:pPr algn="just"/>
            <a:endParaRPr lang="en-SZ" sz="3200" dirty="0">
              <a:latin typeface="Arial" panose="020B0604020202020204" pitchFamily="34" charset="0"/>
              <a:cs typeface="Arial" panose="020B0604020202020204" pitchFamily="34" charset="0"/>
            </a:endParaRPr>
          </a:p>
          <a:p>
            <a:pPr algn="just"/>
            <a:endParaRPr lang="en-SZ" sz="3200" dirty="0">
              <a:solidFill>
                <a:schemeClr val="bg1"/>
              </a:solidFill>
              <a:latin typeface="Arial" panose="020B0604020202020204" pitchFamily="34" charset="0"/>
              <a:cs typeface="Arial" panose="020B0604020202020204" pitchFamily="34" charset="0"/>
            </a:endParaRPr>
          </a:p>
          <a:p>
            <a:endParaRPr lang="en-NL"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A2298514-993F-0C71-9B28-D35A1E7A1F3B}"/>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9862689-EAE4-4970-20B5-F05342BE8537}"/>
              </a:ext>
            </a:extLst>
          </p:cNvPr>
          <p:cNvSpPr>
            <a:spLocks noChangeArrowheads="1"/>
          </p:cNvSpPr>
          <p:nvPr/>
        </p:nvSpPr>
        <p:spPr bwMode="auto">
          <a:xfrm>
            <a:off x="575094" y="280443"/>
            <a:ext cx="115363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fr-FR"/>
            </a:defPPr>
            <a:lvl1pPr algn="ctr" rtl="0" eaLnBrk="0" fontAlgn="base" hangingPunct="0">
              <a:spcBef>
                <a:spcPct val="0"/>
              </a:spcBef>
              <a:spcAft>
                <a:spcPct val="0"/>
              </a:spcAft>
              <a:defRPr sz="3200" kern="1200">
                <a:solidFill>
                  <a:schemeClr val="tx1"/>
                </a:solidFill>
                <a:latin typeface="Arial" charset="0"/>
                <a:ea typeface="+mn-ea"/>
                <a:cs typeface="+mn-cs"/>
              </a:defRPr>
            </a:lvl1pPr>
            <a:lvl2pPr marL="457200" algn="ctr" rtl="0" eaLnBrk="0" fontAlgn="base" hangingPunct="0">
              <a:spcBef>
                <a:spcPct val="0"/>
              </a:spcBef>
              <a:spcAft>
                <a:spcPct val="0"/>
              </a:spcAft>
              <a:defRPr sz="3200" kern="1200">
                <a:solidFill>
                  <a:schemeClr val="tx1"/>
                </a:solidFill>
                <a:latin typeface="Arial" charset="0"/>
                <a:ea typeface="+mn-ea"/>
                <a:cs typeface="+mn-cs"/>
              </a:defRPr>
            </a:lvl2pPr>
            <a:lvl3pPr marL="914400" algn="ctr" rtl="0" eaLnBrk="0" fontAlgn="base" hangingPunct="0">
              <a:spcBef>
                <a:spcPct val="0"/>
              </a:spcBef>
              <a:spcAft>
                <a:spcPct val="0"/>
              </a:spcAft>
              <a:defRPr sz="3200" kern="1200">
                <a:solidFill>
                  <a:schemeClr val="tx1"/>
                </a:solidFill>
                <a:latin typeface="Arial" charset="0"/>
                <a:ea typeface="+mn-ea"/>
                <a:cs typeface="+mn-cs"/>
              </a:defRPr>
            </a:lvl3pPr>
            <a:lvl4pPr marL="1371600" algn="ctr" rtl="0" eaLnBrk="0" fontAlgn="base" hangingPunct="0">
              <a:spcBef>
                <a:spcPct val="0"/>
              </a:spcBef>
              <a:spcAft>
                <a:spcPct val="0"/>
              </a:spcAft>
              <a:defRPr sz="3200" kern="1200">
                <a:solidFill>
                  <a:schemeClr val="tx1"/>
                </a:solidFill>
                <a:latin typeface="Arial" charset="0"/>
                <a:ea typeface="+mn-ea"/>
                <a:cs typeface="+mn-cs"/>
              </a:defRPr>
            </a:lvl4pPr>
            <a:lvl5pPr marL="1828800" algn="ctr"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a:lstStyle>
          <a:p>
            <a:pPr algn="l" eaLnBrk="1" hangingPunct="1"/>
            <a:endParaRPr lang="fr-FR" altLang="zh-CN" sz="4000" dirty="0">
              <a:latin typeface="Arial" panose="020B0604020202020204" pitchFamily="34" charset="0"/>
              <a:ea typeface="+mj-ea"/>
              <a:cs typeface="Arial" panose="020B0604020202020204" pitchFamily="34" charset="0"/>
            </a:endParaRPr>
          </a:p>
        </p:txBody>
      </p:sp>
      <p:pic>
        <p:nvPicPr>
          <p:cNvPr id="33" name="Picture 32" descr="A baby with buttons and a blue and red button&#10;&#10;Description automatically generated">
            <a:extLst>
              <a:ext uri="{FF2B5EF4-FFF2-40B4-BE49-F238E27FC236}">
                <a16:creationId xmlns:a16="http://schemas.microsoft.com/office/drawing/2014/main" id="{A28A8EE0-D4AB-B0F7-AEEC-15DD16F73BA0}"/>
              </a:ext>
            </a:extLst>
          </p:cNvPr>
          <p:cNvPicPr>
            <a:picLocks noChangeAspect="1"/>
          </p:cNvPicPr>
          <p:nvPr/>
        </p:nvPicPr>
        <p:blipFill>
          <a:blip r:embed="rId3"/>
          <a:stretch>
            <a:fillRect/>
          </a:stretch>
        </p:blipFill>
        <p:spPr>
          <a:xfrm>
            <a:off x="6037942" y="1618542"/>
            <a:ext cx="3925915" cy="3925915"/>
          </a:xfrm>
          <a:prstGeom prst="rect">
            <a:avLst/>
          </a:prstGeom>
        </p:spPr>
      </p:pic>
    </p:spTree>
    <p:extLst>
      <p:ext uri="{BB962C8B-B14F-4D97-AF65-F5344CB8AC3E}">
        <p14:creationId xmlns:p14="http://schemas.microsoft.com/office/powerpoint/2010/main" val="389755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800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800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129D-466B-2B93-9C12-ED0F81512973}"/>
              </a:ext>
            </a:extLst>
          </p:cNvPr>
          <p:cNvSpPr>
            <a:spLocks noGrp="1"/>
          </p:cNvSpPr>
          <p:nvPr>
            <p:ph type="title"/>
          </p:nvPr>
        </p:nvSpPr>
        <p:spPr/>
        <p:txBody>
          <a:bodyPr/>
          <a:lstStyle/>
          <a:p>
            <a:r>
              <a:rPr lang="en-US" baseline="30000" dirty="0"/>
              <a:t>68</a:t>
            </a:r>
            <a:r>
              <a:rPr lang="en-US" sz="3200" dirty="0"/>
              <a:t>Ga-PET</a:t>
            </a:r>
            <a:endParaRPr lang="en-US" dirty="0"/>
          </a:p>
        </p:txBody>
      </p:sp>
      <p:sp>
        <p:nvSpPr>
          <p:cNvPr id="5" name="Slide Number Placeholder 4">
            <a:extLst>
              <a:ext uri="{FF2B5EF4-FFF2-40B4-BE49-F238E27FC236}">
                <a16:creationId xmlns:a16="http://schemas.microsoft.com/office/drawing/2014/main" id="{33BA2C56-730D-46DB-6569-00367B626F84}"/>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20</a:t>
            </a:fld>
            <a:endParaRPr lang="en-US"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7CA9A9-DEAD-9CCA-F2AB-174F7DCBA15B}"/>
              </a:ext>
            </a:extLst>
          </p:cNvPr>
          <p:cNvPicPr>
            <a:picLocks noChangeAspect="1"/>
          </p:cNvPicPr>
          <p:nvPr/>
        </p:nvPicPr>
        <p:blipFill rotWithShape="1">
          <a:blip r:embed="rId3"/>
          <a:srcRect l="13225" r="14180" b="5174"/>
          <a:stretch/>
        </p:blipFill>
        <p:spPr>
          <a:xfrm>
            <a:off x="4569226" y="732499"/>
            <a:ext cx="5515429" cy="5806413"/>
          </a:xfrm>
          <a:prstGeom prst="rect">
            <a:avLst/>
          </a:prstGeom>
        </p:spPr>
      </p:pic>
      <p:sp>
        <p:nvSpPr>
          <p:cNvPr id="3" name="Content Placeholder 7">
            <a:extLst>
              <a:ext uri="{FF2B5EF4-FFF2-40B4-BE49-F238E27FC236}">
                <a16:creationId xmlns:a16="http://schemas.microsoft.com/office/drawing/2014/main" id="{26B68857-441C-BBF6-F3BE-3301C327531D}"/>
              </a:ext>
            </a:extLst>
          </p:cNvPr>
          <p:cNvSpPr>
            <a:spLocks noGrp="1"/>
          </p:cNvSpPr>
          <p:nvPr>
            <p:ph idx="1"/>
          </p:nvPr>
        </p:nvSpPr>
        <p:spPr>
          <a:xfrm>
            <a:off x="698708" y="5767101"/>
            <a:ext cx="3611073" cy="542259"/>
          </a:xfrm>
        </p:spPr>
        <p:txBody>
          <a:bodyPr>
            <a:normAutofit/>
          </a:bodyPr>
          <a:lstStyle/>
          <a:p>
            <a:pPr marL="0" indent="0">
              <a:buNone/>
            </a:pPr>
            <a:r>
              <a:rPr lang="en-NL" sz="1200" dirty="0">
                <a:latin typeface="Arial" panose="020B0604020202020204" pitchFamily="34" charset="0"/>
                <a:cs typeface="Arial" panose="020B0604020202020204" pitchFamily="34" charset="0"/>
              </a:rPr>
              <a:t>IMCM </a:t>
            </a:r>
            <a:r>
              <a:rPr lang="en-GB" sz="1200" dirty="0">
                <a:latin typeface="Arial" panose="020B0604020202020204" pitchFamily="34" charset="0"/>
                <a:cs typeface="Arial" panose="020B0604020202020204" pitchFamily="34" charset="0"/>
                <a:sym typeface="Wingdings" panose="05000000000000000000" pitchFamily="2" charset="2"/>
              </a:rPr>
              <a:t> </a:t>
            </a:r>
            <a:r>
              <a:rPr lang="en-NL" sz="1200" dirty="0">
                <a:latin typeface="Arial" panose="020B0604020202020204" pitchFamily="34" charset="0"/>
                <a:cs typeface="Arial" panose="020B0604020202020204" pitchFamily="34" charset="0"/>
              </a:rPr>
              <a:t>Integrated multi-Centre model</a:t>
            </a:r>
            <a:br>
              <a:rPr lang="en-GB" sz="1200" dirty="0">
                <a:latin typeface="Arial" panose="020B0604020202020204" pitchFamily="34" charset="0"/>
                <a:cs typeface="Arial" panose="020B0604020202020204" pitchFamily="34" charset="0"/>
              </a:rPr>
            </a:br>
            <a:r>
              <a:rPr lang="en-GB" sz="1200" dirty="0">
                <a:effectLst/>
                <a:latin typeface="Arial" panose="020B0604020202020204" pitchFamily="34" charset="0"/>
                <a:ea typeface="Calibri" panose="020F0502020204030204" pitchFamily="34" charset="0"/>
                <a:cs typeface="Arial" panose="020B0604020202020204" pitchFamily="34" charset="0"/>
              </a:rPr>
              <a:t>ADCM  </a:t>
            </a:r>
            <a:r>
              <a:rPr lang="en-GB" sz="12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200" dirty="0">
                <a:effectLst/>
                <a:latin typeface="Arial" panose="020B0604020202020204" pitchFamily="34" charset="0"/>
                <a:ea typeface="Calibri" panose="020F0502020204030204" pitchFamily="34" charset="0"/>
                <a:cs typeface="Arial" panose="020B0604020202020204" pitchFamily="34" charset="0"/>
              </a:rPr>
              <a:t>Anatomy-Dependent Correction </a:t>
            </a:r>
            <a:r>
              <a:rPr lang="en-GB" sz="1200" dirty="0" err="1">
                <a:effectLst/>
                <a:latin typeface="Arial" panose="020B0604020202020204" pitchFamily="34" charset="0"/>
                <a:ea typeface="Calibri" panose="020F0502020204030204" pitchFamily="34" charset="0"/>
                <a:cs typeface="Arial" panose="020B0604020202020204" pitchFamily="34" charset="0"/>
              </a:rPr>
              <a:t>Modeh</a:t>
            </a:r>
            <a:endParaRPr lang="en-GB" sz="1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70633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EE44-0827-5251-4B37-7DBDCF2DA4BC}"/>
              </a:ext>
            </a:extLst>
          </p:cNvPr>
          <p:cNvSpPr>
            <a:spLocks noGrp="1"/>
          </p:cNvSpPr>
          <p:nvPr>
            <p:ph type="title"/>
          </p:nvPr>
        </p:nvSpPr>
        <p:spPr/>
        <p:txBody>
          <a:bodyPr/>
          <a:lstStyle/>
          <a:p>
            <a:r>
              <a:rPr lang="en-US" baseline="30000" dirty="0"/>
              <a:t>68</a:t>
            </a:r>
            <a:r>
              <a:rPr lang="en-US" sz="3200" dirty="0"/>
              <a:t>Ga-PET</a:t>
            </a:r>
            <a:endParaRPr lang="en-US" dirty="0"/>
          </a:p>
        </p:txBody>
      </p:sp>
      <p:sp>
        <p:nvSpPr>
          <p:cNvPr id="4" name="Slide Number Placeholder 3">
            <a:extLst>
              <a:ext uri="{FF2B5EF4-FFF2-40B4-BE49-F238E27FC236}">
                <a16:creationId xmlns:a16="http://schemas.microsoft.com/office/drawing/2014/main" id="{0FEE0086-EA40-320E-A97D-8E7ECFCEFA5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21</a:t>
            </a:fld>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BEFF46E8-10FC-AA1E-ABB3-050A7CE05AC1}"/>
              </a:ext>
            </a:extLst>
          </p:cNvPr>
          <p:cNvPicPr>
            <a:picLocks noChangeAspect="1"/>
          </p:cNvPicPr>
          <p:nvPr/>
        </p:nvPicPr>
        <p:blipFill>
          <a:blip r:embed="rId3"/>
          <a:stretch>
            <a:fillRect/>
          </a:stretch>
        </p:blipFill>
        <p:spPr>
          <a:xfrm>
            <a:off x="4701634" y="1410689"/>
            <a:ext cx="5400000" cy="2387755"/>
          </a:xfrm>
          <a:prstGeom prst="rect">
            <a:avLst/>
          </a:prstGeom>
        </p:spPr>
      </p:pic>
      <p:pic>
        <p:nvPicPr>
          <p:cNvPr id="13" name="Picture 12">
            <a:extLst>
              <a:ext uri="{FF2B5EF4-FFF2-40B4-BE49-F238E27FC236}">
                <a16:creationId xmlns:a16="http://schemas.microsoft.com/office/drawing/2014/main" id="{F966B3CD-CD0D-F47C-E9B6-3278593B88AC}"/>
              </a:ext>
            </a:extLst>
          </p:cNvPr>
          <p:cNvPicPr>
            <a:picLocks noChangeAspect="1"/>
          </p:cNvPicPr>
          <p:nvPr/>
        </p:nvPicPr>
        <p:blipFill>
          <a:blip r:embed="rId4"/>
          <a:stretch>
            <a:fillRect/>
          </a:stretch>
        </p:blipFill>
        <p:spPr>
          <a:xfrm>
            <a:off x="4701634" y="3835054"/>
            <a:ext cx="5400000" cy="2387755"/>
          </a:xfrm>
          <a:prstGeom prst="rect">
            <a:avLst/>
          </a:prstGeom>
        </p:spPr>
      </p:pic>
      <p:sp>
        <p:nvSpPr>
          <p:cNvPr id="7" name="Content Placeholder 7">
            <a:extLst>
              <a:ext uri="{FF2B5EF4-FFF2-40B4-BE49-F238E27FC236}">
                <a16:creationId xmlns:a16="http://schemas.microsoft.com/office/drawing/2014/main" id="{9E8EA822-0650-3716-3EE7-2BAA4C80CE1B}"/>
              </a:ext>
            </a:extLst>
          </p:cNvPr>
          <p:cNvSpPr txBox="1">
            <a:spLocks/>
          </p:cNvSpPr>
          <p:nvPr/>
        </p:nvSpPr>
        <p:spPr>
          <a:xfrm>
            <a:off x="698708" y="5767101"/>
            <a:ext cx="3611073" cy="54225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L" sz="1200" dirty="0">
                <a:latin typeface="Arial" panose="020B0604020202020204" pitchFamily="34" charset="0"/>
                <a:cs typeface="Arial" panose="020B0604020202020204" pitchFamily="34" charset="0"/>
              </a:rPr>
              <a:t>IMCM </a:t>
            </a:r>
            <a:r>
              <a:rPr lang="en-GB" sz="1200" dirty="0">
                <a:latin typeface="Arial" panose="020B0604020202020204" pitchFamily="34" charset="0"/>
                <a:cs typeface="Arial" panose="020B0604020202020204" pitchFamily="34" charset="0"/>
                <a:sym typeface="Wingdings" panose="05000000000000000000" pitchFamily="2" charset="2"/>
              </a:rPr>
              <a:t> </a:t>
            </a:r>
            <a:r>
              <a:rPr lang="en-NL" sz="1200" dirty="0">
                <a:latin typeface="Arial" panose="020B0604020202020204" pitchFamily="34" charset="0"/>
                <a:cs typeface="Arial" panose="020B0604020202020204" pitchFamily="34" charset="0"/>
              </a:rPr>
              <a:t>Integrated multi-Centre model</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ea typeface="Calibri" panose="020F0502020204030204" pitchFamily="34" charset="0"/>
                <a:cs typeface="Arial" panose="020B0604020202020204" pitchFamily="34" charset="0"/>
              </a:rPr>
              <a:t>ADCM  </a:t>
            </a:r>
            <a:r>
              <a:rPr lang="en-GB" sz="1200" dirty="0">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200" dirty="0">
                <a:latin typeface="Arial" panose="020B0604020202020204" pitchFamily="34" charset="0"/>
                <a:ea typeface="Calibri" panose="020F0502020204030204" pitchFamily="34" charset="0"/>
                <a:cs typeface="Arial" panose="020B0604020202020204" pitchFamily="34" charset="0"/>
              </a:rPr>
              <a:t>Anatomy-Dependent Correction </a:t>
            </a:r>
            <a:r>
              <a:rPr lang="en-GB" sz="1200" dirty="0" err="1">
                <a:latin typeface="Arial" panose="020B0604020202020204" pitchFamily="34" charset="0"/>
                <a:ea typeface="Calibri" panose="020F0502020204030204" pitchFamily="34" charset="0"/>
                <a:cs typeface="Arial" panose="020B0604020202020204" pitchFamily="34" charset="0"/>
              </a:rPr>
              <a:t>Modeh</a:t>
            </a:r>
            <a:endParaRPr lang="en-GB" sz="12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45140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A1165-7CCC-926D-4C1C-C27243767EDF}"/>
              </a:ext>
            </a:extLst>
          </p:cNvPr>
          <p:cNvSpPr>
            <a:spLocks noGrp="1"/>
          </p:cNvSpPr>
          <p:nvPr>
            <p:ph type="title"/>
          </p:nvPr>
        </p:nvSpPr>
        <p:spPr/>
        <p:txBody>
          <a:bodyPr/>
          <a:lstStyle/>
          <a:p>
            <a:r>
              <a:rPr lang="en-US" baseline="30000" dirty="0"/>
              <a:t>18</a:t>
            </a:r>
            <a:r>
              <a:rPr lang="en-US" dirty="0"/>
              <a:t>F-FDG</a:t>
            </a:r>
          </a:p>
        </p:txBody>
      </p:sp>
      <p:sp>
        <p:nvSpPr>
          <p:cNvPr id="4" name="Slide Number Placeholder 3">
            <a:extLst>
              <a:ext uri="{FF2B5EF4-FFF2-40B4-BE49-F238E27FC236}">
                <a16:creationId xmlns:a16="http://schemas.microsoft.com/office/drawing/2014/main" id="{17240165-678B-A816-1AB0-86846815793A}"/>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22</a:t>
            </a:fld>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9B69718-D06F-339F-9D2A-8D37DDBAA077}"/>
              </a:ext>
            </a:extLst>
          </p:cNvPr>
          <p:cNvPicPr>
            <a:picLocks noChangeAspect="1"/>
          </p:cNvPicPr>
          <p:nvPr/>
        </p:nvPicPr>
        <p:blipFill rotWithShape="1">
          <a:blip r:embed="rId3"/>
          <a:srcRect l="10015" r="10122" b="5443"/>
          <a:stretch/>
        </p:blipFill>
        <p:spPr>
          <a:xfrm>
            <a:off x="4580219" y="548640"/>
            <a:ext cx="5435600" cy="6098722"/>
          </a:xfrm>
          <a:prstGeom prst="rect">
            <a:avLst/>
          </a:prstGeom>
        </p:spPr>
      </p:pic>
      <p:sp>
        <p:nvSpPr>
          <p:cNvPr id="3" name="Content Placeholder 7">
            <a:extLst>
              <a:ext uri="{FF2B5EF4-FFF2-40B4-BE49-F238E27FC236}">
                <a16:creationId xmlns:a16="http://schemas.microsoft.com/office/drawing/2014/main" id="{340C7145-7E02-3903-F5BB-DBABFA9BEC1E}"/>
              </a:ext>
            </a:extLst>
          </p:cNvPr>
          <p:cNvSpPr txBox="1">
            <a:spLocks/>
          </p:cNvSpPr>
          <p:nvPr/>
        </p:nvSpPr>
        <p:spPr>
          <a:xfrm>
            <a:off x="698708" y="5767101"/>
            <a:ext cx="3611073" cy="54225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effectLst/>
                <a:latin typeface="Arial" panose="020B0604020202020204" pitchFamily="34" charset="0"/>
                <a:ea typeface="Calibri" panose="020F0502020204030204" pitchFamily="34" charset="0"/>
                <a:cs typeface="Arial" panose="020B0604020202020204" pitchFamily="34" charset="0"/>
              </a:rPr>
              <a:t>ADCM  </a:t>
            </a:r>
            <a:r>
              <a:rPr lang="en-GB" sz="12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200" dirty="0">
                <a:effectLst/>
                <a:latin typeface="Arial" panose="020B0604020202020204" pitchFamily="34" charset="0"/>
                <a:ea typeface="Calibri" panose="020F0502020204030204" pitchFamily="34" charset="0"/>
                <a:cs typeface="Arial" panose="020B0604020202020204" pitchFamily="34" charset="0"/>
              </a:rPr>
              <a:t>Anatomy-Dependent Correction Model</a:t>
            </a:r>
            <a:br>
              <a:rPr lang="en-GB" sz="1200" dirty="0">
                <a:effectLst/>
                <a:latin typeface="Arial" panose="020B0604020202020204" pitchFamily="34" charset="0"/>
                <a:ea typeface="Calibri" panose="020F0502020204030204" pitchFamily="34" charset="0"/>
                <a:cs typeface="Arial" panose="020B0604020202020204" pitchFamily="34" charset="0"/>
              </a:rPr>
            </a:br>
            <a:r>
              <a:rPr lang="en-GB" sz="1200" dirty="0">
                <a:effectLst/>
                <a:latin typeface="Arial" panose="020B0604020202020204" pitchFamily="34" charset="0"/>
                <a:ea typeface="Calibri" panose="020F0502020204030204" pitchFamily="34" charset="0"/>
                <a:cs typeface="Arial" panose="020B0604020202020204" pitchFamily="34" charset="0"/>
              </a:rPr>
              <a:t>TL-MC  </a:t>
            </a:r>
            <a:r>
              <a:rPr lang="en-GB" sz="12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200" dirty="0">
                <a:effectLst/>
                <a:latin typeface="Arial" panose="020B0604020202020204" pitchFamily="34" charset="0"/>
                <a:ea typeface="Calibri" panose="020F0502020204030204" pitchFamily="34" charset="0"/>
                <a:cs typeface="Arial" panose="020B0604020202020204" pitchFamily="34" charset="0"/>
              </a:rPr>
              <a:t>Transfer Learning for IMCM model</a:t>
            </a:r>
            <a:endParaRPr lang="en-N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199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452A6-8E3B-B07B-6BD4-EB6CFE43A71B}"/>
              </a:ext>
            </a:extLst>
          </p:cNvPr>
          <p:cNvSpPr>
            <a:spLocks noGrp="1"/>
          </p:cNvSpPr>
          <p:nvPr>
            <p:ph type="title"/>
          </p:nvPr>
        </p:nvSpPr>
        <p:spPr/>
        <p:txBody>
          <a:bodyPr/>
          <a:lstStyle/>
          <a:p>
            <a:r>
              <a:rPr lang="en-US" baseline="30000" dirty="0"/>
              <a:t>18</a:t>
            </a:r>
            <a:r>
              <a:rPr lang="en-US" dirty="0"/>
              <a:t>F-FDG</a:t>
            </a:r>
          </a:p>
        </p:txBody>
      </p:sp>
      <p:sp>
        <p:nvSpPr>
          <p:cNvPr id="4" name="Slide Number Placeholder 3">
            <a:extLst>
              <a:ext uri="{FF2B5EF4-FFF2-40B4-BE49-F238E27FC236}">
                <a16:creationId xmlns:a16="http://schemas.microsoft.com/office/drawing/2014/main" id="{74759A40-FA08-5958-29BC-AC4B91F37B79}"/>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23</a:t>
            </a:fld>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A4588013-22B4-1743-ABEF-8B8CB73819A5}"/>
              </a:ext>
            </a:extLst>
          </p:cNvPr>
          <p:cNvPicPr>
            <a:picLocks noChangeAspect="1"/>
          </p:cNvPicPr>
          <p:nvPr/>
        </p:nvPicPr>
        <p:blipFill>
          <a:blip r:embed="rId3"/>
          <a:stretch>
            <a:fillRect/>
          </a:stretch>
        </p:blipFill>
        <p:spPr>
          <a:xfrm>
            <a:off x="4696732" y="1400735"/>
            <a:ext cx="5400000" cy="2387755"/>
          </a:xfrm>
          <a:prstGeom prst="rect">
            <a:avLst/>
          </a:prstGeom>
        </p:spPr>
      </p:pic>
      <p:pic>
        <p:nvPicPr>
          <p:cNvPr id="13" name="Picture 12">
            <a:extLst>
              <a:ext uri="{FF2B5EF4-FFF2-40B4-BE49-F238E27FC236}">
                <a16:creationId xmlns:a16="http://schemas.microsoft.com/office/drawing/2014/main" id="{20345E58-A2AB-9981-8A5D-F9A2051D0554}"/>
              </a:ext>
            </a:extLst>
          </p:cNvPr>
          <p:cNvPicPr>
            <a:picLocks noChangeAspect="1"/>
          </p:cNvPicPr>
          <p:nvPr/>
        </p:nvPicPr>
        <p:blipFill>
          <a:blip r:embed="rId4"/>
          <a:stretch>
            <a:fillRect/>
          </a:stretch>
        </p:blipFill>
        <p:spPr>
          <a:xfrm>
            <a:off x="4696732" y="3921605"/>
            <a:ext cx="5400000" cy="2387755"/>
          </a:xfrm>
          <a:prstGeom prst="rect">
            <a:avLst/>
          </a:prstGeom>
        </p:spPr>
      </p:pic>
      <p:sp>
        <p:nvSpPr>
          <p:cNvPr id="3" name="Content Placeholder 7">
            <a:extLst>
              <a:ext uri="{FF2B5EF4-FFF2-40B4-BE49-F238E27FC236}">
                <a16:creationId xmlns:a16="http://schemas.microsoft.com/office/drawing/2014/main" id="{BE447A40-1D48-F978-50D8-FAD33396EE9A}"/>
              </a:ext>
            </a:extLst>
          </p:cNvPr>
          <p:cNvSpPr txBox="1">
            <a:spLocks/>
          </p:cNvSpPr>
          <p:nvPr/>
        </p:nvSpPr>
        <p:spPr>
          <a:xfrm>
            <a:off x="698708" y="5767101"/>
            <a:ext cx="3611073" cy="54225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effectLst/>
                <a:latin typeface="Arial" panose="020B0604020202020204" pitchFamily="34" charset="0"/>
                <a:ea typeface="Calibri" panose="020F0502020204030204" pitchFamily="34" charset="0"/>
                <a:cs typeface="Arial" panose="020B0604020202020204" pitchFamily="34" charset="0"/>
              </a:rPr>
              <a:t>ADCM  </a:t>
            </a:r>
            <a:r>
              <a:rPr lang="en-GB" sz="12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200" dirty="0">
                <a:effectLst/>
                <a:latin typeface="Arial" panose="020B0604020202020204" pitchFamily="34" charset="0"/>
                <a:ea typeface="Calibri" panose="020F0502020204030204" pitchFamily="34" charset="0"/>
                <a:cs typeface="Arial" panose="020B0604020202020204" pitchFamily="34" charset="0"/>
              </a:rPr>
              <a:t>Anatomy-Dependent Correction Model</a:t>
            </a:r>
            <a:br>
              <a:rPr lang="en-GB" sz="1200" dirty="0">
                <a:effectLst/>
                <a:latin typeface="Arial" panose="020B0604020202020204" pitchFamily="34" charset="0"/>
                <a:ea typeface="Calibri" panose="020F0502020204030204" pitchFamily="34" charset="0"/>
                <a:cs typeface="Arial" panose="020B0604020202020204" pitchFamily="34" charset="0"/>
              </a:rPr>
            </a:br>
            <a:r>
              <a:rPr lang="en-GB" sz="1200" dirty="0">
                <a:effectLst/>
                <a:latin typeface="Arial" panose="020B0604020202020204" pitchFamily="34" charset="0"/>
                <a:ea typeface="Calibri" panose="020F0502020204030204" pitchFamily="34" charset="0"/>
                <a:cs typeface="Arial" panose="020B0604020202020204" pitchFamily="34" charset="0"/>
              </a:rPr>
              <a:t>TL-MC  </a:t>
            </a:r>
            <a:r>
              <a:rPr lang="en-GB" sz="12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200" dirty="0">
                <a:effectLst/>
                <a:latin typeface="Arial" panose="020B0604020202020204" pitchFamily="34" charset="0"/>
                <a:ea typeface="Calibri" panose="020F0502020204030204" pitchFamily="34" charset="0"/>
                <a:cs typeface="Arial" panose="020B0604020202020204" pitchFamily="34" charset="0"/>
              </a:rPr>
              <a:t>Transfer Learning for IMCM model</a:t>
            </a:r>
            <a:endParaRPr lang="en-N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8192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E1275F-8AF1-966D-DF60-735E6C405D3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24</a:t>
            </a:fld>
            <a:endParaRPr lang="en-US" dirty="0">
              <a:latin typeface="Arial" panose="020B0604020202020204" pitchFamily="34" charset="0"/>
              <a:cs typeface="Arial" panose="020B0604020202020204" pitchFamily="34" charset="0"/>
            </a:endParaRPr>
          </a:p>
        </p:txBody>
      </p:sp>
      <p:sp>
        <p:nvSpPr>
          <p:cNvPr id="3" name="Title 7">
            <a:extLst>
              <a:ext uri="{FF2B5EF4-FFF2-40B4-BE49-F238E27FC236}">
                <a16:creationId xmlns:a16="http://schemas.microsoft.com/office/drawing/2014/main" id="{7BE9DD42-14CB-C84A-32D2-BA607D579AD0}"/>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chemeClr val="accent2"/>
                </a:solidFill>
                <a:latin typeface="Arial" panose="020B0604020202020204" pitchFamily="34" charset="0"/>
                <a:cs typeface="Arial" panose="020B0604020202020204" pitchFamily="34" charset="0"/>
              </a:rPr>
              <a:t>	Artifact Detection &amp; Correction</a:t>
            </a:r>
            <a:endParaRPr lang="en-US" sz="48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4193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50B8F-B5E1-992F-351C-3E73CD907A0A}"/>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25</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26F828FE-0B0E-CC90-BFB6-C1D5CF4C2312}"/>
              </a:ext>
            </a:extLst>
          </p:cNvPr>
          <p:cNvSpPr>
            <a:spLocks noGrp="1"/>
          </p:cNvSpPr>
          <p:nvPr>
            <p:ph type="title"/>
          </p:nvPr>
        </p:nvSpPr>
        <p:spPr/>
        <p:txBody>
          <a:bodyPr/>
          <a:lstStyle/>
          <a:p>
            <a:r>
              <a:rPr lang="en-GB" dirty="0"/>
              <a:t>Halo artifact in kidney</a:t>
            </a:r>
            <a:endParaRPr lang="en-US" dirty="0"/>
          </a:p>
        </p:txBody>
      </p:sp>
      <p:pic>
        <p:nvPicPr>
          <p:cNvPr id="9" name="Picture 8">
            <a:extLst>
              <a:ext uri="{FF2B5EF4-FFF2-40B4-BE49-F238E27FC236}">
                <a16:creationId xmlns:a16="http://schemas.microsoft.com/office/drawing/2014/main" id="{2CFA4FC0-5457-8EE3-0D4D-CD69392612B0}"/>
              </a:ext>
            </a:extLst>
          </p:cNvPr>
          <p:cNvPicPr>
            <a:picLocks noChangeAspect="1"/>
          </p:cNvPicPr>
          <p:nvPr/>
        </p:nvPicPr>
        <p:blipFill>
          <a:blip r:embed="rId3"/>
          <a:stretch>
            <a:fillRect/>
          </a:stretch>
        </p:blipFill>
        <p:spPr>
          <a:xfrm>
            <a:off x="1695568" y="2593675"/>
            <a:ext cx="9000000" cy="3258485"/>
          </a:xfrm>
          <a:prstGeom prst="rect">
            <a:avLst/>
          </a:prstGeom>
        </p:spPr>
      </p:pic>
      <p:cxnSp>
        <p:nvCxnSpPr>
          <p:cNvPr id="4" name="Straight Arrow Connector 3">
            <a:extLst>
              <a:ext uri="{FF2B5EF4-FFF2-40B4-BE49-F238E27FC236}">
                <a16:creationId xmlns:a16="http://schemas.microsoft.com/office/drawing/2014/main" id="{CAB45E12-199C-38D5-86B0-05B01C2C6706}"/>
              </a:ext>
            </a:extLst>
          </p:cNvPr>
          <p:cNvCxnSpPr>
            <a:cxnSpLocks/>
          </p:cNvCxnSpPr>
          <p:nvPr/>
        </p:nvCxnSpPr>
        <p:spPr>
          <a:xfrm>
            <a:off x="4817091" y="4027394"/>
            <a:ext cx="20559" cy="27409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857ECB94-F4D4-2FB8-0938-AB4F0F6AB175}"/>
              </a:ext>
            </a:extLst>
          </p:cNvPr>
          <p:cNvCxnSpPr>
            <a:cxnSpLocks/>
          </p:cNvCxnSpPr>
          <p:nvPr/>
        </p:nvCxnSpPr>
        <p:spPr>
          <a:xfrm>
            <a:off x="7000268" y="3902579"/>
            <a:ext cx="19968" cy="3989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225FC1BA-B1C2-A51F-DA4E-75AF84346C6D}"/>
              </a:ext>
            </a:extLst>
          </p:cNvPr>
          <p:cNvCxnSpPr>
            <a:cxnSpLocks/>
          </p:cNvCxnSpPr>
          <p:nvPr/>
        </p:nvCxnSpPr>
        <p:spPr>
          <a:xfrm>
            <a:off x="9202822" y="3929499"/>
            <a:ext cx="0" cy="376204"/>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6997A0D1-12D7-196A-173C-AF83817E817D}"/>
              </a:ext>
            </a:extLst>
          </p:cNvPr>
          <p:cNvCxnSpPr>
            <a:cxnSpLocks/>
          </p:cNvCxnSpPr>
          <p:nvPr/>
        </p:nvCxnSpPr>
        <p:spPr>
          <a:xfrm>
            <a:off x="4195696" y="4187181"/>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419FCC6A-B2F8-5160-4933-4AEB9E16F5A9}"/>
              </a:ext>
            </a:extLst>
          </p:cNvPr>
          <p:cNvCxnSpPr>
            <a:cxnSpLocks/>
          </p:cNvCxnSpPr>
          <p:nvPr/>
        </p:nvCxnSpPr>
        <p:spPr>
          <a:xfrm>
            <a:off x="6380096" y="4136381"/>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106EC7C7-D8C2-AA4C-1F10-188AE185086F}"/>
              </a:ext>
            </a:extLst>
          </p:cNvPr>
          <p:cNvCxnSpPr>
            <a:cxnSpLocks/>
          </p:cNvCxnSpPr>
          <p:nvPr/>
        </p:nvCxnSpPr>
        <p:spPr>
          <a:xfrm>
            <a:off x="8615296" y="4194438"/>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17C797CB-119D-15BC-2F4C-7C4AF6EF3F42}"/>
              </a:ext>
            </a:extLst>
          </p:cNvPr>
          <p:cNvCxnSpPr>
            <a:cxnSpLocks/>
          </p:cNvCxnSpPr>
          <p:nvPr/>
        </p:nvCxnSpPr>
        <p:spPr>
          <a:xfrm flipH="1">
            <a:off x="5133492" y="4136381"/>
            <a:ext cx="234643" cy="19957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489E5145-9349-06F8-9757-595384939E1E}"/>
              </a:ext>
            </a:extLst>
          </p:cNvPr>
          <p:cNvCxnSpPr>
            <a:cxnSpLocks/>
          </p:cNvCxnSpPr>
          <p:nvPr/>
        </p:nvCxnSpPr>
        <p:spPr>
          <a:xfrm flipH="1">
            <a:off x="7316078" y="4080135"/>
            <a:ext cx="254611" cy="255823"/>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1A651285-5273-F3AB-8854-97992E2E6446}"/>
              </a:ext>
            </a:extLst>
          </p:cNvPr>
          <p:cNvCxnSpPr>
            <a:cxnSpLocks/>
          </p:cNvCxnSpPr>
          <p:nvPr/>
        </p:nvCxnSpPr>
        <p:spPr>
          <a:xfrm flipH="1">
            <a:off x="9498664" y="4136381"/>
            <a:ext cx="223554" cy="203795"/>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9052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7B5EFB-FED1-AB12-C4B9-C538E448D633}"/>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26</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7581857-78AE-8CFD-8DEA-06D438508634}"/>
              </a:ext>
            </a:extLst>
          </p:cNvPr>
          <p:cNvSpPr>
            <a:spLocks noGrp="1"/>
          </p:cNvSpPr>
          <p:nvPr>
            <p:ph type="title"/>
          </p:nvPr>
        </p:nvSpPr>
        <p:spPr/>
        <p:txBody>
          <a:bodyPr/>
          <a:lstStyle/>
          <a:p>
            <a:r>
              <a:rPr lang="en-GB" dirty="0"/>
              <a:t>Halo artifact in pelvic</a:t>
            </a:r>
            <a:endParaRPr lang="en-US" dirty="0"/>
          </a:p>
        </p:txBody>
      </p:sp>
      <p:pic>
        <p:nvPicPr>
          <p:cNvPr id="4" name="Picture 3">
            <a:extLst>
              <a:ext uri="{FF2B5EF4-FFF2-40B4-BE49-F238E27FC236}">
                <a16:creationId xmlns:a16="http://schemas.microsoft.com/office/drawing/2014/main" id="{BE89B56E-B5FC-959D-ECE8-52F584711A5A}"/>
              </a:ext>
            </a:extLst>
          </p:cNvPr>
          <p:cNvPicPr>
            <a:picLocks noChangeAspect="1"/>
          </p:cNvPicPr>
          <p:nvPr/>
        </p:nvPicPr>
        <p:blipFill>
          <a:blip r:embed="rId3"/>
          <a:stretch>
            <a:fillRect/>
          </a:stretch>
        </p:blipFill>
        <p:spPr>
          <a:xfrm>
            <a:off x="1644768" y="2564445"/>
            <a:ext cx="9000000" cy="2935607"/>
          </a:xfrm>
          <a:prstGeom prst="rect">
            <a:avLst/>
          </a:prstGeom>
        </p:spPr>
      </p:pic>
      <p:cxnSp>
        <p:nvCxnSpPr>
          <p:cNvPr id="6" name="Straight Arrow Connector 5">
            <a:extLst>
              <a:ext uri="{FF2B5EF4-FFF2-40B4-BE49-F238E27FC236}">
                <a16:creationId xmlns:a16="http://schemas.microsoft.com/office/drawing/2014/main" id="{2DD43915-36C9-AAF1-5FD2-9793BCD43233}"/>
              </a:ext>
            </a:extLst>
          </p:cNvPr>
          <p:cNvCxnSpPr>
            <a:cxnSpLocks/>
          </p:cNvCxnSpPr>
          <p:nvPr/>
        </p:nvCxnSpPr>
        <p:spPr>
          <a:xfrm>
            <a:off x="4303277" y="4671282"/>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4CF0B5DF-07A6-88CB-CC80-48D434AEDC6D}"/>
              </a:ext>
            </a:extLst>
          </p:cNvPr>
          <p:cNvCxnSpPr>
            <a:cxnSpLocks/>
          </p:cNvCxnSpPr>
          <p:nvPr/>
        </p:nvCxnSpPr>
        <p:spPr>
          <a:xfrm>
            <a:off x="6487677" y="4620482"/>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FD0815B8-28EE-07C4-B71F-55E6B6137550}"/>
              </a:ext>
            </a:extLst>
          </p:cNvPr>
          <p:cNvCxnSpPr>
            <a:cxnSpLocks/>
          </p:cNvCxnSpPr>
          <p:nvPr/>
        </p:nvCxnSpPr>
        <p:spPr>
          <a:xfrm>
            <a:off x="8722877" y="4678539"/>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45807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004D76-E93C-5ADD-03B5-13B500C2C67F}"/>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27</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7372CF32-A62B-310C-AA58-C22C80B0BE5F}"/>
              </a:ext>
            </a:extLst>
          </p:cNvPr>
          <p:cNvSpPr>
            <a:spLocks noGrp="1"/>
          </p:cNvSpPr>
          <p:nvPr>
            <p:ph type="title"/>
          </p:nvPr>
        </p:nvSpPr>
        <p:spPr/>
        <p:txBody>
          <a:bodyPr/>
          <a:lstStyle/>
          <a:p>
            <a:r>
              <a:rPr lang="en-GB" dirty="0"/>
              <a:t>Motion &amp; Halo Artifact</a:t>
            </a:r>
            <a:endParaRPr lang="en-US" dirty="0"/>
          </a:p>
        </p:txBody>
      </p:sp>
      <p:pic>
        <p:nvPicPr>
          <p:cNvPr id="4" name="Picture 3">
            <a:extLst>
              <a:ext uri="{FF2B5EF4-FFF2-40B4-BE49-F238E27FC236}">
                <a16:creationId xmlns:a16="http://schemas.microsoft.com/office/drawing/2014/main" id="{9D2829B3-7A70-6F81-24BE-E9A0FEDC3C30}"/>
              </a:ext>
            </a:extLst>
          </p:cNvPr>
          <p:cNvPicPr>
            <a:picLocks noChangeAspect="1"/>
          </p:cNvPicPr>
          <p:nvPr/>
        </p:nvPicPr>
        <p:blipFill>
          <a:blip r:embed="rId2"/>
          <a:stretch>
            <a:fillRect/>
          </a:stretch>
        </p:blipFill>
        <p:spPr>
          <a:xfrm>
            <a:off x="1644768" y="2557760"/>
            <a:ext cx="9000000" cy="2937685"/>
          </a:xfrm>
          <a:prstGeom prst="rect">
            <a:avLst/>
          </a:prstGeom>
        </p:spPr>
      </p:pic>
      <p:cxnSp>
        <p:nvCxnSpPr>
          <p:cNvPr id="6" name="Straight Connector 5">
            <a:extLst>
              <a:ext uri="{FF2B5EF4-FFF2-40B4-BE49-F238E27FC236}">
                <a16:creationId xmlns:a16="http://schemas.microsoft.com/office/drawing/2014/main" id="{F576557C-2C79-1BE7-FDB2-EBEB3D8B1375}"/>
              </a:ext>
            </a:extLst>
          </p:cNvPr>
          <p:cNvCxnSpPr>
            <a:cxnSpLocks/>
          </p:cNvCxnSpPr>
          <p:nvPr/>
        </p:nvCxnSpPr>
        <p:spPr>
          <a:xfrm>
            <a:off x="1778000" y="3776051"/>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505AB871-9A0E-3A44-8D47-61F7A02C4575}"/>
              </a:ext>
            </a:extLst>
          </p:cNvPr>
          <p:cNvCxnSpPr>
            <a:cxnSpLocks/>
          </p:cNvCxnSpPr>
          <p:nvPr/>
        </p:nvCxnSpPr>
        <p:spPr>
          <a:xfrm>
            <a:off x="4230914" y="4030053"/>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69CA3B3-CF4D-26BE-94CC-BFB42B3FBFB5}"/>
              </a:ext>
            </a:extLst>
          </p:cNvPr>
          <p:cNvCxnSpPr>
            <a:cxnSpLocks/>
          </p:cNvCxnSpPr>
          <p:nvPr/>
        </p:nvCxnSpPr>
        <p:spPr>
          <a:xfrm>
            <a:off x="6415314" y="3979253"/>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D46C87-C100-9ECB-CF9E-8D3D4068F526}"/>
              </a:ext>
            </a:extLst>
          </p:cNvPr>
          <p:cNvCxnSpPr>
            <a:cxnSpLocks/>
          </p:cNvCxnSpPr>
          <p:nvPr/>
        </p:nvCxnSpPr>
        <p:spPr>
          <a:xfrm>
            <a:off x="8650514" y="4037310"/>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89E69B8C-B9AD-074A-C131-50ABDF0914D6}"/>
              </a:ext>
            </a:extLst>
          </p:cNvPr>
          <p:cNvCxnSpPr>
            <a:cxnSpLocks/>
          </p:cNvCxnSpPr>
          <p:nvPr/>
        </p:nvCxnSpPr>
        <p:spPr>
          <a:xfrm flipV="1">
            <a:off x="4187371" y="3845003"/>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A5A5794C-68D7-FD20-21E5-5A1FF0814D50}"/>
              </a:ext>
            </a:extLst>
          </p:cNvPr>
          <p:cNvCxnSpPr>
            <a:cxnSpLocks/>
          </p:cNvCxnSpPr>
          <p:nvPr/>
        </p:nvCxnSpPr>
        <p:spPr>
          <a:xfrm flipV="1">
            <a:off x="6437085" y="3845004"/>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B38B664C-7370-A1FC-F5B2-81BE6665FB05}"/>
              </a:ext>
            </a:extLst>
          </p:cNvPr>
          <p:cNvCxnSpPr>
            <a:cxnSpLocks/>
          </p:cNvCxnSpPr>
          <p:nvPr/>
        </p:nvCxnSpPr>
        <p:spPr>
          <a:xfrm flipV="1">
            <a:off x="8562267" y="3849222"/>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05288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845111-8134-E606-50BA-E51C63DB11B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28</a:t>
            </a:fld>
            <a:endParaRPr lang="en-US"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5D9731BB-4392-B644-FAF1-26182DBAF848}"/>
              </a:ext>
            </a:extLst>
          </p:cNvPr>
          <p:cNvSpPr>
            <a:spLocks noGrp="1"/>
          </p:cNvSpPr>
          <p:nvPr>
            <p:ph type="title"/>
          </p:nvPr>
        </p:nvSpPr>
        <p:spPr/>
        <p:txBody>
          <a:bodyPr/>
          <a:lstStyle/>
          <a:p>
            <a:r>
              <a:rPr lang="en-GB" dirty="0"/>
              <a:t>Motion artifact</a:t>
            </a:r>
            <a:endParaRPr lang="en-US" dirty="0"/>
          </a:p>
        </p:txBody>
      </p:sp>
      <p:pic>
        <p:nvPicPr>
          <p:cNvPr id="4" name="Picture 3">
            <a:extLst>
              <a:ext uri="{FF2B5EF4-FFF2-40B4-BE49-F238E27FC236}">
                <a16:creationId xmlns:a16="http://schemas.microsoft.com/office/drawing/2014/main" id="{64895043-F4EE-DFF3-8EAF-825057C94CCA}"/>
              </a:ext>
            </a:extLst>
          </p:cNvPr>
          <p:cNvPicPr>
            <a:picLocks noChangeAspect="1"/>
          </p:cNvPicPr>
          <p:nvPr/>
        </p:nvPicPr>
        <p:blipFill>
          <a:blip r:embed="rId3"/>
          <a:stretch>
            <a:fillRect/>
          </a:stretch>
        </p:blipFill>
        <p:spPr>
          <a:xfrm>
            <a:off x="1644768" y="2581597"/>
            <a:ext cx="9000000" cy="2937685"/>
          </a:xfrm>
          <a:prstGeom prst="rect">
            <a:avLst/>
          </a:prstGeom>
        </p:spPr>
      </p:pic>
      <p:cxnSp>
        <p:nvCxnSpPr>
          <p:cNvPr id="7" name="Straight Arrow Connector 6">
            <a:extLst>
              <a:ext uri="{FF2B5EF4-FFF2-40B4-BE49-F238E27FC236}">
                <a16:creationId xmlns:a16="http://schemas.microsoft.com/office/drawing/2014/main" id="{B2C2001A-8DF6-BE10-7A5B-1270E2385587}"/>
              </a:ext>
            </a:extLst>
          </p:cNvPr>
          <p:cNvCxnSpPr>
            <a:cxnSpLocks/>
          </p:cNvCxnSpPr>
          <p:nvPr/>
        </p:nvCxnSpPr>
        <p:spPr>
          <a:xfrm flipH="1">
            <a:off x="9293257" y="3629536"/>
            <a:ext cx="271726"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B9FB9344-5149-8EFF-9542-F05988309F84}"/>
              </a:ext>
            </a:extLst>
          </p:cNvPr>
          <p:cNvCxnSpPr>
            <a:cxnSpLocks/>
          </p:cNvCxnSpPr>
          <p:nvPr/>
        </p:nvCxnSpPr>
        <p:spPr>
          <a:xfrm flipH="1">
            <a:off x="7114057" y="3578736"/>
            <a:ext cx="269915"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983CD7-1ECD-55ED-D5AF-255D96788387}"/>
              </a:ext>
            </a:extLst>
          </p:cNvPr>
          <p:cNvCxnSpPr>
            <a:cxnSpLocks/>
          </p:cNvCxnSpPr>
          <p:nvPr/>
        </p:nvCxnSpPr>
        <p:spPr>
          <a:xfrm flipH="1">
            <a:off x="4934858" y="3636793"/>
            <a:ext cx="217382"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00B590DA-C84D-F699-7059-7747E62B5353}"/>
              </a:ext>
            </a:extLst>
          </p:cNvPr>
          <p:cNvCxnSpPr>
            <a:cxnSpLocks/>
          </p:cNvCxnSpPr>
          <p:nvPr/>
        </p:nvCxnSpPr>
        <p:spPr>
          <a:xfrm flipV="1">
            <a:off x="4255828" y="3858142"/>
            <a:ext cx="247169" cy="18269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 name="Straight Connector 2">
            <a:extLst>
              <a:ext uri="{FF2B5EF4-FFF2-40B4-BE49-F238E27FC236}">
                <a16:creationId xmlns:a16="http://schemas.microsoft.com/office/drawing/2014/main" id="{06343736-4343-DE9C-7E70-626EC14A311C}"/>
              </a:ext>
            </a:extLst>
          </p:cNvPr>
          <p:cNvCxnSpPr>
            <a:cxnSpLocks/>
          </p:cNvCxnSpPr>
          <p:nvPr/>
        </p:nvCxnSpPr>
        <p:spPr>
          <a:xfrm>
            <a:off x="1778000" y="3839309"/>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E604E3A5-6F92-9B8A-746B-085510528C05}"/>
              </a:ext>
            </a:extLst>
          </p:cNvPr>
          <p:cNvCxnSpPr>
            <a:cxnSpLocks/>
          </p:cNvCxnSpPr>
          <p:nvPr/>
        </p:nvCxnSpPr>
        <p:spPr>
          <a:xfrm flipV="1">
            <a:off x="6492526" y="3849170"/>
            <a:ext cx="247169" cy="18269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3A481D4B-E731-8086-C33E-F0FDA886C99D}"/>
              </a:ext>
            </a:extLst>
          </p:cNvPr>
          <p:cNvCxnSpPr>
            <a:cxnSpLocks/>
          </p:cNvCxnSpPr>
          <p:nvPr/>
        </p:nvCxnSpPr>
        <p:spPr>
          <a:xfrm flipV="1">
            <a:off x="8664222" y="3866384"/>
            <a:ext cx="247169" cy="18269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87430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B5F945-6392-7E4F-AF18-275DBC6E6191}"/>
              </a:ext>
            </a:extLst>
          </p:cNvPr>
          <p:cNvSpPr txBox="1"/>
          <p:nvPr/>
        </p:nvSpPr>
        <p:spPr>
          <a:xfrm>
            <a:off x="941293" y="1668585"/>
            <a:ext cx="9886363" cy="2222340"/>
          </a:xfrm>
          <a:prstGeom prst="rect">
            <a:avLst/>
          </a:prstGeom>
          <a:noFill/>
        </p:spPr>
        <p:txBody>
          <a:bodyPr wrap="square">
            <a:spAutoFit/>
          </a:bodyPr>
          <a:lstStyle/>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Developed a CT-free DL models for ASC in PET imaging,</a:t>
            </a:r>
          </a:p>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Tested across different centers and radiotracers.</a:t>
            </a:r>
          </a:p>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For cross-center data, </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IMCM outperformed ADCM</a:t>
            </a:r>
            <a:r>
              <a:rPr kumimoji="0" lang="en-US" altLang="en-US" sz="1800" b="0" i="0" u="none" strike="noStrike" cap="none" normalizeH="0" dirty="0">
                <a:ln>
                  <a:noFill/>
                </a:ln>
                <a:effectLst/>
                <a:latin typeface="Arial" panose="020B0604020202020204" pitchFamily="34" charset="0"/>
                <a:cs typeface="Arial" panose="020B0604020202020204" pitchFamily="34" charset="0"/>
              </a:rPr>
              <a:t>.</a:t>
            </a:r>
          </a:p>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Regarding cross-tracer data, TL-MC obviously follows the regression line.</a:t>
            </a:r>
            <a:endParaRPr kumimoji="0" lang="en-US" altLang="en-US" sz="18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29</a:t>
            </a:fld>
            <a:endParaRPr lang="en-US" dirty="0">
              <a:latin typeface="Arial" panose="020B0604020202020204" pitchFamily="34" charset="0"/>
              <a:cs typeface="Arial" panose="020B0604020202020204" pitchFamily="34" charset="0"/>
            </a:endParaRPr>
          </a:p>
        </p:txBody>
      </p:sp>
      <p:sp>
        <p:nvSpPr>
          <p:cNvPr id="6" name="Title 7">
            <a:extLst>
              <a:ext uri="{FF2B5EF4-FFF2-40B4-BE49-F238E27FC236}">
                <a16:creationId xmlns:a16="http://schemas.microsoft.com/office/drawing/2014/main" id="{9D0AB587-9D41-9D5A-CC2F-37D85A91A3B2}"/>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Discussion</a:t>
            </a:r>
          </a:p>
        </p:txBody>
      </p:sp>
    </p:spTree>
    <p:extLst>
      <p:ext uri="{BB962C8B-B14F-4D97-AF65-F5344CB8AC3E}">
        <p14:creationId xmlns:p14="http://schemas.microsoft.com/office/powerpoint/2010/main" val="16082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fixed" ptsTypes="">
                                      <p:cBhvr>
                                        <p:cTn id="6" dur="1000" fill="hold"/>
                                        <p:tgtEl>
                                          <p:spTgt spid="6"/>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500"/>
                                        <p:tgtEl>
                                          <p:spTgt spid="4">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500"/>
                                        <p:tgtEl>
                                          <p:spTgt spid="4">
                                            <p:txEl>
                                              <p:pRg st="1" end="1"/>
                                            </p:txEl>
                                          </p:spTgt>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1500"/>
                                        <p:tgtEl>
                                          <p:spTgt spid="4">
                                            <p:txEl>
                                              <p:pRg st="2" end="2"/>
                                            </p:txEl>
                                          </p:spTgt>
                                        </p:tgtEl>
                                      </p:cBhvr>
                                    </p:animEffect>
                                  </p:childTnLst>
                                </p:cTn>
                              </p:par>
                            </p:childTnLst>
                          </p:cTn>
                        </p:par>
                        <p:par>
                          <p:cTn id="19" fill="hold">
                            <p:stCondLst>
                              <p:cond delay="5500"/>
                            </p:stCondLst>
                            <p:childTnLst>
                              <p:par>
                                <p:cTn id="20" presetID="10" presetClass="entr" presetSubtype="0" fill="hold" grpId="0" nodeType="after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1219CE65-5883-3B74-2EB4-93E50AEED52B}"/>
              </a:ext>
            </a:extLst>
          </p:cNvPr>
          <p:cNvSpPr>
            <a:spLocks noGrp="1"/>
          </p:cNvSpPr>
          <p:nvPr>
            <p:ph type="title"/>
          </p:nvPr>
        </p:nvSpPr>
        <p:spPr/>
        <p:txBody>
          <a:bodyPr>
            <a:normAutofit/>
          </a:bodyPr>
          <a:lstStyle/>
          <a:p>
            <a:pPr marL="0" marR="0" lvl="0" indent="0" algn="l" rtl="0">
              <a:spcBef>
                <a:spcPts val="0"/>
              </a:spcBef>
              <a:spcAft>
                <a:spcPts val="0"/>
              </a:spcAft>
              <a:buNone/>
            </a:pPr>
            <a:r>
              <a:rPr lang="en-US" dirty="0">
                <a:sym typeface="Trebuchet MS"/>
              </a:rPr>
              <a:t>Effects</a:t>
            </a:r>
            <a:r>
              <a:rPr lang="en-US" sz="4000" b="1" dirty="0">
                <a:solidFill>
                  <a:srgbClr val="002060"/>
                </a:solidFill>
                <a:ea typeface="Trebuchet MS"/>
                <a:sym typeface="Trebuchet MS"/>
              </a:rPr>
              <a:t> </a:t>
            </a:r>
            <a:r>
              <a:rPr lang="en-US" dirty="0">
                <a:sym typeface="Trebuchet MS"/>
              </a:rPr>
              <a:t>of Attenuation Scatter Correction</a:t>
            </a:r>
            <a:endParaRPr lang="en-US" dirty="0"/>
          </a:p>
        </p:txBody>
      </p:sp>
      <p:sp>
        <p:nvSpPr>
          <p:cNvPr id="4" name="Slide Number Placeholder 3">
            <a:extLst>
              <a:ext uri="{FF2B5EF4-FFF2-40B4-BE49-F238E27FC236}">
                <a16:creationId xmlns:a16="http://schemas.microsoft.com/office/drawing/2014/main" id="{B6D07C5F-9B32-9912-1065-5F22584B8B61}"/>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pic>
        <p:nvPicPr>
          <p:cNvPr id="51" name="Google Shape;94;p3" descr="se002">
            <a:extLst>
              <a:ext uri="{FF2B5EF4-FFF2-40B4-BE49-F238E27FC236}">
                <a16:creationId xmlns:a16="http://schemas.microsoft.com/office/drawing/2014/main" id="{EE2DBA57-CD87-85F3-C6B3-78D938C9455D}"/>
              </a:ext>
            </a:extLst>
          </p:cNvPr>
          <p:cNvPicPr preferRelativeResize="0"/>
          <p:nvPr/>
        </p:nvPicPr>
        <p:blipFill rotWithShape="1">
          <a:blip r:embed="rId3">
            <a:alphaModFix/>
          </a:blip>
          <a:srcRect/>
          <a:stretch/>
        </p:blipFill>
        <p:spPr>
          <a:xfrm>
            <a:off x="9184713" y="2108663"/>
            <a:ext cx="1643450" cy="3442556"/>
          </a:xfrm>
          <a:prstGeom prst="rect">
            <a:avLst/>
          </a:prstGeom>
          <a:noFill/>
          <a:ln>
            <a:noFill/>
          </a:ln>
        </p:spPr>
      </p:pic>
      <p:pic>
        <p:nvPicPr>
          <p:cNvPr id="41" name="Google Shape;84;p3">
            <a:extLst>
              <a:ext uri="{FF2B5EF4-FFF2-40B4-BE49-F238E27FC236}">
                <a16:creationId xmlns:a16="http://schemas.microsoft.com/office/drawing/2014/main" id="{13482FF6-1DB4-A5C9-898F-B3242AF816EF}"/>
              </a:ext>
            </a:extLst>
          </p:cNvPr>
          <p:cNvPicPr preferRelativeResize="0"/>
          <p:nvPr/>
        </p:nvPicPr>
        <p:blipFill rotWithShape="1">
          <a:blip r:embed="rId4">
            <a:alphaModFix/>
          </a:blip>
          <a:srcRect/>
          <a:stretch/>
        </p:blipFill>
        <p:spPr>
          <a:xfrm rot="5400000" flipH="1">
            <a:off x="4898778" y="2551946"/>
            <a:ext cx="3458524" cy="2471357"/>
          </a:xfrm>
          <a:prstGeom prst="rect">
            <a:avLst/>
          </a:prstGeom>
          <a:noFill/>
          <a:ln>
            <a:noFill/>
          </a:ln>
        </p:spPr>
      </p:pic>
      <p:pic>
        <p:nvPicPr>
          <p:cNvPr id="42" name="Google Shape;85;p3">
            <a:extLst>
              <a:ext uri="{FF2B5EF4-FFF2-40B4-BE49-F238E27FC236}">
                <a16:creationId xmlns:a16="http://schemas.microsoft.com/office/drawing/2014/main" id="{5BECBDCF-3D68-5016-DF59-318A64A7F673}"/>
              </a:ext>
            </a:extLst>
          </p:cNvPr>
          <p:cNvPicPr preferRelativeResize="0"/>
          <p:nvPr/>
        </p:nvPicPr>
        <p:blipFill rotWithShape="1">
          <a:blip r:embed="rId5">
            <a:alphaModFix/>
          </a:blip>
          <a:srcRect/>
          <a:stretch/>
        </p:blipFill>
        <p:spPr>
          <a:xfrm rot="5400000" flipH="1">
            <a:off x="1178393" y="2531647"/>
            <a:ext cx="3481602" cy="2511953"/>
          </a:xfrm>
          <a:prstGeom prst="rect">
            <a:avLst/>
          </a:prstGeom>
          <a:noFill/>
          <a:ln>
            <a:noFill/>
          </a:ln>
        </p:spPr>
      </p:pic>
      <p:sp>
        <p:nvSpPr>
          <p:cNvPr id="47" name="Google Shape;90;p3">
            <a:extLst>
              <a:ext uri="{FF2B5EF4-FFF2-40B4-BE49-F238E27FC236}">
                <a16:creationId xmlns:a16="http://schemas.microsoft.com/office/drawing/2014/main" id="{EA50E893-C527-CC97-E27C-1F8187748D5C}"/>
              </a:ext>
            </a:extLst>
          </p:cNvPr>
          <p:cNvSpPr txBox="1"/>
          <p:nvPr/>
        </p:nvSpPr>
        <p:spPr>
          <a:xfrm>
            <a:off x="4222268" y="4849551"/>
            <a:ext cx="114300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Arial" panose="020B0604020202020204" pitchFamily="34" charset="0"/>
                <a:cs typeface="Arial" panose="020B0604020202020204" pitchFamily="34" charset="0"/>
              </a:rPr>
              <a:t>Enhanced skin uptake</a:t>
            </a:r>
            <a:endParaRPr sz="1200" b="1" dirty="0">
              <a:solidFill>
                <a:schemeClr val="tx1"/>
              </a:solidFill>
              <a:latin typeface="Arial" panose="020B0604020202020204" pitchFamily="34" charset="0"/>
              <a:cs typeface="Arial" panose="020B0604020202020204" pitchFamily="34" charset="0"/>
            </a:endParaRPr>
          </a:p>
        </p:txBody>
      </p:sp>
      <p:cxnSp>
        <p:nvCxnSpPr>
          <p:cNvPr id="48" name="Google Shape;91;p3">
            <a:extLst>
              <a:ext uri="{FF2B5EF4-FFF2-40B4-BE49-F238E27FC236}">
                <a16:creationId xmlns:a16="http://schemas.microsoft.com/office/drawing/2014/main" id="{AF41C235-61FD-F8CC-F33C-1550B5B16FD9}"/>
              </a:ext>
            </a:extLst>
          </p:cNvPr>
          <p:cNvCxnSpPr>
            <a:cxnSpLocks/>
          </p:cNvCxnSpPr>
          <p:nvPr/>
        </p:nvCxnSpPr>
        <p:spPr>
          <a:xfrm flipH="1">
            <a:off x="3007287" y="2542974"/>
            <a:ext cx="1447800" cy="448768"/>
          </a:xfrm>
          <a:prstGeom prst="straightConnector1">
            <a:avLst/>
          </a:prstGeom>
          <a:noFill/>
          <a:ln w="38100" cap="flat" cmpd="sng">
            <a:solidFill>
              <a:srgbClr val="FF0000"/>
            </a:solidFill>
            <a:prstDash val="solid"/>
            <a:round/>
            <a:headEnd type="none" w="med" len="med"/>
            <a:tailEnd type="triangle" w="med" len="med"/>
          </a:ln>
        </p:spPr>
      </p:cxnSp>
      <p:sp>
        <p:nvSpPr>
          <p:cNvPr id="50" name="Google Shape;93;p3">
            <a:extLst>
              <a:ext uri="{FF2B5EF4-FFF2-40B4-BE49-F238E27FC236}">
                <a16:creationId xmlns:a16="http://schemas.microsoft.com/office/drawing/2014/main" id="{97AC3D04-6961-89FA-A2BD-F6168450F823}"/>
              </a:ext>
            </a:extLst>
          </p:cNvPr>
          <p:cNvSpPr txBox="1"/>
          <p:nvPr/>
        </p:nvSpPr>
        <p:spPr>
          <a:xfrm>
            <a:off x="4044468" y="3791841"/>
            <a:ext cx="138090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Arial" panose="020B0604020202020204" pitchFamily="34" charset="0"/>
                <a:cs typeface="Arial" panose="020B0604020202020204" pitchFamily="34" charset="0"/>
              </a:rPr>
              <a:t>Non-uniform liver</a:t>
            </a:r>
            <a:endParaRPr sz="1200" b="1" dirty="0">
              <a:solidFill>
                <a:schemeClr val="tx1"/>
              </a:solidFill>
              <a:latin typeface="Arial" panose="020B0604020202020204" pitchFamily="34" charset="0"/>
              <a:cs typeface="Arial" panose="020B0604020202020204" pitchFamily="34" charset="0"/>
            </a:endParaRPr>
          </a:p>
        </p:txBody>
      </p:sp>
      <p:cxnSp>
        <p:nvCxnSpPr>
          <p:cNvPr id="53" name="Google Shape;96;p3">
            <a:extLst>
              <a:ext uri="{FF2B5EF4-FFF2-40B4-BE49-F238E27FC236}">
                <a16:creationId xmlns:a16="http://schemas.microsoft.com/office/drawing/2014/main" id="{6DBC65E2-C571-E3AD-1AD2-AE7A69308B8A}"/>
              </a:ext>
            </a:extLst>
          </p:cNvPr>
          <p:cNvCxnSpPr>
            <a:cxnSpLocks/>
            <a:stCxn id="54" idx="1"/>
          </p:cNvCxnSpPr>
          <p:nvPr/>
        </p:nvCxnSpPr>
        <p:spPr>
          <a:xfrm flipH="1" flipV="1">
            <a:off x="3244850" y="3284760"/>
            <a:ext cx="1041902" cy="80411"/>
          </a:xfrm>
          <a:prstGeom prst="straightConnector1">
            <a:avLst/>
          </a:prstGeom>
          <a:noFill/>
          <a:ln w="38100" cap="flat" cmpd="sng">
            <a:solidFill>
              <a:srgbClr val="FF0000"/>
            </a:solidFill>
            <a:prstDash val="solid"/>
            <a:round/>
            <a:headEnd type="none" w="med" len="med"/>
            <a:tailEnd type="triangle" w="med" len="med"/>
          </a:ln>
        </p:spPr>
      </p:cxnSp>
      <p:sp>
        <p:nvSpPr>
          <p:cNvPr id="54" name="Google Shape;97;p3">
            <a:extLst>
              <a:ext uri="{FF2B5EF4-FFF2-40B4-BE49-F238E27FC236}">
                <a16:creationId xmlns:a16="http://schemas.microsoft.com/office/drawing/2014/main" id="{AE42266A-BA9C-0B6C-86B8-A948D23726C8}"/>
              </a:ext>
            </a:extLst>
          </p:cNvPr>
          <p:cNvSpPr/>
          <p:nvPr/>
        </p:nvSpPr>
        <p:spPr>
          <a:xfrm>
            <a:off x="4286752" y="3226691"/>
            <a:ext cx="1009148"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Arial" panose="020B0604020202020204" pitchFamily="34" charset="0"/>
                <a:cs typeface="Arial" panose="020B0604020202020204" pitchFamily="34" charset="0"/>
              </a:rPr>
              <a:t>'Hot' lungs</a:t>
            </a:r>
            <a:endParaRPr sz="1200" b="1" dirty="0">
              <a:solidFill>
                <a:schemeClr val="tx1"/>
              </a:solidFill>
              <a:latin typeface="Arial" panose="020B0604020202020204" pitchFamily="34" charset="0"/>
              <a:cs typeface="Arial" panose="020B0604020202020204" pitchFamily="34" charset="0"/>
            </a:endParaRPr>
          </a:p>
        </p:txBody>
      </p:sp>
      <p:cxnSp>
        <p:nvCxnSpPr>
          <p:cNvPr id="56" name="Google Shape;99;p3">
            <a:extLst>
              <a:ext uri="{FF2B5EF4-FFF2-40B4-BE49-F238E27FC236}">
                <a16:creationId xmlns:a16="http://schemas.microsoft.com/office/drawing/2014/main" id="{78634716-1987-2290-C2B3-80A5A5A8A8B4}"/>
              </a:ext>
            </a:extLst>
          </p:cNvPr>
          <p:cNvCxnSpPr>
            <a:cxnSpLocks/>
          </p:cNvCxnSpPr>
          <p:nvPr/>
        </p:nvCxnSpPr>
        <p:spPr>
          <a:xfrm flipH="1" flipV="1">
            <a:off x="3613150" y="4849551"/>
            <a:ext cx="677570" cy="319630"/>
          </a:xfrm>
          <a:prstGeom prst="straightConnector1">
            <a:avLst/>
          </a:prstGeom>
          <a:noFill/>
          <a:ln w="38100" cap="flat" cmpd="sng">
            <a:solidFill>
              <a:srgbClr val="FF0000"/>
            </a:solidFill>
            <a:prstDash val="solid"/>
            <a:round/>
            <a:headEnd type="none" w="med" len="med"/>
            <a:tailEnd type="triangle" w="med" len="med"/>
          </a:ln>
        </p:spPr>
      </p:cxnSp>
      <p:cxnSp>
        <p:nvCxnSpPr>
          <p:cNvPr id="57" name="Google Shape;100;p3">
            <a:extLst>
              <a:ext uri="{FF2B5EF4-FFF2-40B4-BE49-F238E27FC236}">
                <a16:creationId xmlns:a16="http://schemas.microsoft.com/office/drawing/2014/main" id="{85A7EF0B-177A-93BD-C6AC-66E847EA20DD}"/>
              </a:ext>
            </a:extLst>
          </p:cNvPr>
          <p:cNvCxnSpPr>
            <a:cxnSpLocks/>
          </p:cNvCxnSpPr>
          <p:nvPr/>
        </p:nvCxnSpPr>
        <p:spPr>
          <a:xfrm flipH="1" flipV="1">
            <a:off x="2724150" y="3677541"/>
            <a:ext cx="1563707" cy="400050"/>
          </a:xfrm>
          <a:prstGeom prst="straightConnector1">
            <a:avLst/>
          </a:prstGeom>
          <a:noFill/>
          <a:ln w="38100" cap="flat" cmpd="sng">
            <a:solidFill>
              <a:srgbClr val="FF0000"/>
            </a:solidFill>
            <a:prstDash val="solid"/>
            <a:round/>
            <a:headEnd type="none" w="med" len="med"/>
            <a:tailEnd type="triangle" w="med" len="med"/>
          </a:ln>
        </p:spPr>
      </p:cxnSp>
      <p:sp>
        <p:nvSpPr>
          <p:cNvPr id="49" name="Google Shape;92;p3">
            <a:extLst>
              <a:ext uri="{FF2B5EF4-FFF2-40B4-BE49-F238E27FC236}">
                <a16:creationId xmlns:a16="http://schemas.microsoft.com/office/drawing/2014/main" id="{74D051FE-CEE0-35EF-BE74-4B71C0FDDA89}"/>
              </a:ext>
            </a:extLst>
          </p:cNvPr>
          <p:cNvSpPr/>
          <p:nvPr/>
        </p:nvSpPr>
        <p:spPr>
          <a:xfrm>
            <a:off x="4202265" y="2076005"/>
            <a:ext cx="1190096"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200" b="1" dirty="0">
                <a:solidFill>
                  <a:schemeClr val="tx1"/>
                </a:solidFill>
                <a:latin typeface="Arial" panose="020B0604020202020204" pitchFamily="34" charset="0"/>
                <a:cs typeface="Arial" panose="020B0604020202020204" pitchFamily="34" charset="0"/>
                <a:sym typeface="Arial"/>
              </a:rPr>
              <a:t>Reduced mediastinal</a:t>
            </a:r>
            <a:endParaRPr sz="1200" b="1" dirty="0">
              <a:solidFill>
                <a:schemeClr val="tx1"/>
              </a:solidFill>
              <a:latin typeface="Arial" panose="020B0604020202020204" pitchFamily="34" charset="0"/>
              <a:cs typeface="Arial" panose="020B0604020202020204" pitchFamily="34" charset="0"/>
            </a:endParaRPr>
          </a:p>
          <a:p>
            <a:pPr marL="0" marR="0" lvl="0" indent="0" algn="ctr" rtl="0">
              <a:spcBef>
                <a:spcPts val="0"/>
              </a:spcBef>
              <a:spcAft>
                <a:spcPts val="0"/>
              </a:spcAft>
              <a:buNone/>
            </a:pPr>
            <a:r>
              <a:rPr lang="en-US" sz="1200" b="1" dirty="0">
                <a:solidFill>
                  <a:schemeClr val="tx1"/>
                </a:solidFill>
                <a:latin typeface="Arial" panose="020B0604020202020204" pitchFamily="34" charset="0"/>
                <a:cs typeface="Arial" panose="020B0604020202020204" pitchFamily="34" charset="0"/>
                <a:sym typeface="Arial"/>
              </a:rPr>
              <a:t>uptake</a:t>
            </a:r>
            <a:endParaRPr sz="1200" b="1" dirty="0">
              <a:solidFill>
                <a:schemeClr val="tx1"/>
              </a:solidFill>
              <a:latin typeface="Arial" panose="020B0604020202020204" pitchFamily="34" charset="0"/>
              <a:cs typeface="Arial" panose="020B0604020202020204" pitchFamily="34" charset="0"/>
            </a:endParaRPr>
          </a:p>
        </p:txBody>
      </p:sp>
      <p:cxnSp>
        <p:nvCxnSpPr>
          <p:cNvPr id="21" name="Google Shape;91;p3">
            <a:extLst>
              <a:ext uri="{FF2B5EF4-FFF2-40B4-BE49-F238E27FC236}">
                <a16:creationId xmlns:a16="http://schemas.microsoft.com/office/drawing/2014/main" id="{CE9958A0-B3E2-364B-4654-F32F9DE7B4DC}"/>
              </a:ext>
            </a:extLst>
          </p:cNvPr>
          <p:cNvCxnSpPr>
            <a:cxnSpLocks/>
          </p:cNvCxnSpPr>
          <p:nvPr/>
        </p:nvCxnSpPr>
        <p:spPr>
          <a:xfrm>
            <a:off x="5178987" y="2542974"/>
            <a:ext cx="1447800" cy="448768"/>
          </a:xfrm>
          <a:prstGeom prst="straightConnector1">
            <a:avLst/>
          </a:prstGeom>
          <a:noFill/>
          <a:ln w="38100" cap="flat" cmpd="sng">
            <a:solidFill>
              <a:srgbClr val="FF0000"/>
            </a:solidFill>
            <a:prstDash val="solid"/>
            <a:round/>
            <a:headEnd type="none" w="med" len="med"/>
            <a:tailEnd type="triangle" w="med" len="med"/>
          </a:ln>
        </p:spPr>
      </p:cxnSp>
      <p:cxnSp>
        <p:nvCxnSpPr>
          <p:cNvPr id="22" name="Google Shape;96;p3">
            <a:extLst>
              <a:ext uri="{FF2B5EF4-FFF2-40B4-BE49-F238E27FC236}">
                <a16:creationId xmlns:a16="http://schemas.microsoft.com/office/drawing/2014/main" id="{694CFC3C-CD7C-9A9A-2414-A0666B167474}"/>
              </a:ext>
            </a:extLst>
          </p:cNvPr>
          <p:cNvCxnSpPr>
            <a:cxnSpLocks/>
          </p:cNvCxnSpPr>
          <p:nvPr/>
        </p:nvCxnSpPr>
        <p:spPr>
          <a:xfrm flipV="1">
            <a:off x="5270500" y="3278410"/>
            <a:ext cx="1041902" cy="80411"/>
          </a:xfrm>
          <a:prstGeom prst="straightConnector1">
            <a:avLst/>
          </a:prstGeom>
          <a:noFill/>
          <a:ln w="38100" cap="flat" cmpd="sng">
            <a:solidFill>
              <a:srgbClr val="FF0000"/>
            </a:solidFill>
            <a:prstDash val="solid"/>
            <a:round/>
            <a:headEnd type="none" w="med" len="med"/>
            <a:tailEnd type="triangle" w="med" len="med"/>
          </a:ln>
        </p:spPr>
      </p:cxnSp>
      <p:cxnSp>
        <p:nvCxnSpPr>
          <p:cNvPr id="23" name="Google Shape;100;p3">
            <a:extLst>
              <a:ext uri="{FF2B5EF4-FFF2-40B4-BE49-F238E27FC236}">
                <a16:creationId xmlns:a16="http://schemas.microsoft.com/office/drawing/2014/main" id="{46DB78D3-3EC8-202A-56BB-ACD38B2DDE03}"/>
              </a:ext>
            </a:extLst>
          </p:cNvPr>
          <p:cNvCxnSpPr>
            <a:cxnSpLocks/>
          </p:cNvCxnSpPr>
          <p:nvPr/>
        </p:nvCxnSpPr>
        <p:spPr>
          <a:xfrm flipV="1">
            <a:off x="5112445" y="3829941"/>
            <a:ext cx="1150262" cy="247650"/>
          </a:xfrm>
          <a:prstGeom prst="straightConnector1">
            <a:avLst/>
          </a:prstGeom>
          <a:noFill/>
          <a:ln w="38100" cap="flat" cmpd="sng">
            <a:solidFill>
              <a:srgbClr val="FF0000"/>
            </a:solidFill>
            <a:prstDash val="solid"/>
            <a:round/>
            <a:headEnd type="none" w="med" len="med"/>
            <a:tailEnd type="triangle" w="med" len="med"/>
          </a:ln>
        </p:spPr>
      </p:cxnSp>
      <p:cxnSp>
        <p:nvCxnSpPr>
          <p:cNvPr id="25" name="Google Shape;99;p3">
            <a:extLst>
              <a:ext uri="{FF2B5EF4-FFF2-40B4-BE49-F238E27FC236}">
                <a16:creationId xmlns:a16="http://schemas.microsoft.com/office/drawing/2014/main" id="{3CE4AA90-132B-AD91-3F42-9DA6B3D35E79}"/>
              </a:ext>
            </a:extLst>
          </p:cNvPr>
          <p:cNvCxnSpPr>
            <a:cxnSpLocks/>
          </p:cNvCxnSpPr>
          <p:nvPr/>
        </p:nvCxnSpPr>
        <p:spPr>
          <a:xfrm flipV="1">
            <a:off x="5295900" y="4849551"/>
            <a:ext cx="677570" cy="319630"/>
          </a:xfrm>
          <a:prstGeom prst="straightConnector1">
            <a:avLst/>
          </a:prstGeom>
          <a:noFill/>
          <a:ln w="38100" cap="flat" cmpd="sng">
            <a:solidFill>
              <a:srgbClr val="FF0000"/>
            </a:solidFill>
            <a:prstDash val="solid"/>
            <a:round/>
            <a:headEnd type="none" w="med" len="med"/>
            <a:tailEnd type="triangle" w="med" len="med"/>
          </a:ln>
        </p:spPr>
      </p:cxnSp>
      <p:sp>
        <p:nvSpPr>
          <p:cNvPr id="8" name="TextBox 7">
            <a:extLst>
              <a:ext uri="{FF2B5EF4-FFF2-40B4-BE49-F238E27FC236}">
                <a16:creationId xmlns:a16="http://schemas.microsoft.com/office/drawing/2014/main" id="{D31B1A61-ADE2-D8F6-894E-26134D42E023}"/>
              </a:ext>
            </a:extLst>
          </p:cNvPr>
          <p:cNvSpPr txBox="1"/>
          <p:nvPr/>
        </p:nvSpPr>
        <p:spPr>
          <a:xfrm>
            <a:off x="1115568" y="5785461"/>
            <a:ext cx="10382672" cy="276999"/>
          </a:xfrm>
          <a:prstGeom prst="rect">
            <a:avLst/>
          </a:prstGeom>
          <a:noFill/>
        </p:spPr>
        <p:txBody>
          <a:bodyPr wrap="square">
            <a:spAutoFit/>
          </a:bodyPr>
          <a:lstStyle/>
          <a:p>
            <a:r>
              <a:rPr lang="en-GB" sz="1200" b="1" dirty="0">
                <a:latin typeface="Arial" panose="020B0604020202020204" pitchFamily="34" charset="0"/>
                <a:ea typeface="Arial"/>
                <a:cs typeface="Arial" panose="020B0604020202020204" pitchFamily="34" charset="0"/>
                <a:sym typeface="Arial"/>
              </a:rPr>
              <a:t>     Non-Attenuation Corrected image (NAC)           Model-based A</a:t>
            </a:r>
            <a:r>
              <a:rPr lang="en-US" sz="1200" b="1" dirty="0" err="1">
                <a:latin typeface="Arial" panose="020B0604020202020204" pitchFamily="34" charset="0"/>
                <a:cs typeface="Arial" panose="020B0604020202020204" pitchFamily="34" charset="0"/>
              </a:rPr>
              <a:t>ttenuation</a:t>
            </a:r>
            <a:r>
              <a:rPr lang="en-US" sz="1200" b="1" dirty="0">
                <a:latin typeface="Arial" panose="020B0604020202020204" pitchFamily="34" charset="0"/>
                <a:cs typeface="Arial" panose="020B0604020202020204" pitchFamily="34" charset="0"/>
              </a:rPr>
              <a:t>-scatter corrected image(MAC)                  </a:t>
            </a:r>
            <a:r>
              <a:rPr lang="en-GB" sz="1200" b="1" dirty="0">
                <a:latin typeface="Arial" panose="020B0604020202020204" pitchFamily="34" charset="0"/>
                <a:ea typeface="Arial"/>
                <a:cs typeface="Arial" panose="020B0604020202020204" pitchFamily="34" charset="0"/>
                <a:sym typeface="Arial"/>
              </a:rPr>
              <a:t>CT image</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94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20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200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4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400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40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6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600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nodeType="withEffect">
                                  <p:stCondLst>
                                    <p:cond delay="600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800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80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nodeType="withEffect">
                                  <p:stCondLst>
                                    <p:cond delay="80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0" grpId="0"/>
      <p:bldP spid="54"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30</a:t>
            </a:fld>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BB6CF2D-AF96-6968-7DF7-7855EE1A013A}"/>
              </a:ext>
            </a:extLst>
          </p:cNvPr>
          <p:cNvSpPr txBox="1"/>
          <p:nvPr/>
        </p:nvSpPr>
        <p:spPr>
          <a:xfrm>
            <a:off x="957943" y="2147899"/>
            <a:ext cx="10636898" cy="3339889"/>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Challenged to preserve quantification characteristic of ADCM images,</a:t>
            </a:r>
          </a:p>
          <a:p>
            <a:pPr marR="0" lvl="0" algn="l" defTabSz="914400" rtl="0" eaLnBrk="0" fontAlgn="base" latinLnBrk="0" hangingPunct="0">
              <a:lnSpc>
                <a:spcPct val="200000"/>
              </a:lnSpc>
              <a:spcBef>
                <a:spcPct val="0"/>
              </a:spcBef>
              <a:spcAft>
                <a:spcPct val="0"/>
              </a:spcAft>
              <a:buClrTx/>
              <a:buSzTx/>
              <a:tabLst/>
            </a:pPr>
            <a:r>
              <a:rPr lang="en-US" sz="1600" dirty="0">
                <a:latin typeface="Arial" panose="020B0604020202020204" pitchFamily="34" charset="0"/>
                <a:cs typeface="Arial" panose="020B0604020202020204" pitchFamily="34" charset="0"/>
              </a:rPr>
              <a:t>	due to facing with high value.</a:t>
            </a:r>
          </a:p>
          <a:p>
            <a:pPr lvl="0"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effectLst/>
                <a:latin typeface="Arial" panose="020B0604020202020204" pitchFamily="34" charset="0"/>
                <a:cs typeface="Arial" panose="020B0604020202020204" pitchFamily="34" charset="0"/>
              </a:rPr>
              <a:t>Single universal models may not be effective;</a:t>
            </a:r>
          </a:p>
          <a:p>
            <a:pPr marR="0" lvl="0" algn="l" defTabSz="914400" rtl="0" eaLnBrk="0" fontAlgn="base" latinLnBrk="0" hangingPunct="0">
              <a:lnSpc>
                <a:spcPct val="200000"/>
              </a:lnSpc>
              <a:spcBef>
                <a:spcPct val="0"/>
              </a:spcBef>
              <a:spcAft>
                <a:spcPct val="0"/>
              </a:spcAft>
              <a:buClrTx/>
              <a:buSzTx/>
              <a:tabLst/>
            </a:pPr>
            <a:r>
              <a:rPr lang="en-US" altLang="en-US" sz="1600" dirty="0">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effectLst/>
                <a:latin typeface="Arial" panose="020B0604020202020204" pitchFamily="34" charset="0"/>
                <a:cs typeface="Arial" panose="020B0604020202020204" pitchFamily="34" charset="0"/>
              </a:rPr>
              <a:t>radioisotope-specific tuning is necessary.</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GB" altLang="en-US" sz="2000" b="0" i="0" u="none" strike="noStrike" cap="none" normalizeH="0" baseline="0" dirty="0">
                <a:ln>
                  <a:noFill/>
                </a:ln>
                <a:effectLst/>
                <a:latin typeface="Arial" panose="020B0604020202020204" pitchFamily="34" charset="0"/>
                <a:cs typeface="Arial" panose="020B0604020202020204" pitchFamily="34" charset="0"/>
              </a:rPr>
              <a:t>Limited access to computational resources</a:t>
            </a:r>
          </a:p>
          <a:p>
            <a:pPr marR="0" lvl="0" algn="l" defTabSz="914400" rtl="0" eaLnBrk="0" fontAlgn="base" latinLnBrk="0" hangingPunct="0">
              <a:lnSpc>
                <a:spcPct val="200000"/>
              </a:lnSpc>
              <a:spcBef>
                <a:spcPct val="0"/>
              </a:spcBef>
              <a:spcAft>
                <a:spcPct val="0"/>
              </a:spcAft>
              <a:buClrTx/>
              <a:buSzTx/>
              <a:tabLst/>
            </a:pPr>
            <a:r>
              <a:rPr lang="en-GB" altLang="en-US" sz="1600" dirty="0">
                <a:latin typeface="Arial" panose="020B0604020202020204" pitchFamily="34" charset="0"/>
                <a:cs typeface="Arial" panose="020B0604020202020204" pitchFamily="34" charset="0"/>
              </a:rPr>
              <a:t>	</a:t>
            </a:r>
            <a:r>
              <a:rPr kumimoji="0" lang="en-GB" altLang="en-US" sz="1600" b="0" i="0" u="none" strike="noStrike" cap="none" normalizeH="0" baseline="0" dirty="0">
                <a:ln>
                  <a:noFill/>
                </a:ln>
                <a:effectLst/>
                <a:latin typeface="Arial" panose="020B0604020202020204" pitchFamily="34" charset="0"/>
                <a:cs typeface="Arial" panose="020B0604020202020204" pitchFamily="34" charset="0"/>
              </a:rPr>
              <a:t>caused time consuming each training loop.</a:t>
            </a:r>
            <a:endParaRPr kumimoji="0" lang="en-US" altLang="en-US" sz="16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3" name="Title 7">
            <a:extLst>
              <a:ext uri="{FF2B5EF4-FFF2-40B4-BE49-F238E27FC236}">
                <a16:creationId xmlns:a16="http://schemas.microsoft.com/office/drawing/2014/main" id="{4B793591-8BCA-DCBE-92D7-631766C14CB3}"/>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Limitations</a:t>
            </a:r>
          </a:p>
        </p:txBody>
      </p:sp>
    </p:spTree>
    <p:extLst>
      <p:ext uri="{BB962C8B-B14F-4D97-AF65-F5344CB8AC3E}">
        <p14:creationId xmlns:p14="http://schemas.microsoft.com/office/powerpoint/2010/main" val="31723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3"/>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500"/>
                                        <p:tgtEl>
                                          <p:spTgt spid="4">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500"/>
                                        <p:tgtEl>
                                          <p:spTgt spid="4">
                                            <p:txEl>
                                              <p:pRg st="1" end="1"/>
                                            </p:txEl>
                                          </p:spTgt>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1500"/>
                                        <p:tgtEl>
                                          <p:spTgt spid="4">
                                            <p:txEl>
                                              <p:pRg st="2" end="2"/>
                                            </p:txEl>
                                          </p:spTgt>
                                        </p:tgtEl>
                                      </p:cBhvr>
                                    </p:animEffect>
                                  </p:childTnLst>
                                </p:cTn>
                              </p:par>
                            </p:childTnLst>
                          </p:cTn>
                        </p:par>
                        <p:par>
                          <p:cTn id="19" fill="hold">
                            <p:stCondLst>
                              <p:cond delay="5500"/>
                            </p:stCondLst>
                            <p:childTnLst>
                              <p:par>
                                <p:cTn id="20" presetID="10" presetClass="entr" presetSubtype="0" fill="hold" grpId="0" nodeType="after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500"/>
                                        <p:tgtEl>
                                          <p:spTgt spid="4">
                                            <p:txEl>
                                              <p:pRg st="3" end="3"/>
                                            </p:txEl>
                                          </p:spTgt>
                                        </p:tgtEl>
                                      </p:cBhvr>
                                    </p:animEffect>
                                  </p:childTnLst>
                                </p:cTn>
                              </p:par>
                            </p:childTnLst>
                          </p:cTn>
                        </p:par>
                        <p:par>
                          <p:cTn id="23" fill="hold">
                            <p:stCondLst>
                              <p:cond delay="7000"/>
                            </p:stCondLst>
                            <p:childTnLst>
                              <p:par>
                                <p:cTn id="24" presetID="10" presetClass="entr" presetSubtype="0" fill="hold" grpId="0" nodeType="after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1500"/>
                                        <p:tgtEl>
                                          <p:spTgt spid="4">
                                            <p:txEl>
                                              <p:pRg st="4" end="4"/>
                                            </p:txEl>
                                          </p:spTgt>
                                        </p:tgtEl>
                                      </p:cBhvr>
                                    </p:animEffect>
                                  </p:childTnLst>
                                </p:cTn>
                              </p:par>
                            </p:childTnLst>
                          </p:cTn>
                        </p:par>
                        <p:par>
                          <p:cTn id="27" fill="hold">
                            <p:stCondLst>
                              <p:cond delay="8500"/>
                            </p:stCondLst>
                            <p:childTnLst>
                              <p:par>
                                <p:cTn id="28" presetID="10" presetClass="entr" presetSubtype="0" fill="hold" grpId="0" nodeType="after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1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72746-0609-5ABA-D498-396E4628F451}"/>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31</a:t>
            </a:fld>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ABD0199-3238-A6C4-21AC-47E671DDF5F9}"/>
              </a:ext>
            </a:extLst>
          </p:cNvPr>
          <p:cNvSpPr txBox="1"/>
          <p:nvPr/>
        </p:nvSpPr>
        <p:spPr>
          <a:xfrm>
            <a:off x="741270" y="1576139"/>
            <a:ext cx="11214359" cy="3690113"/>
          </a:xfrm>
          <a:prstGeom prst="rect">
            <a:avLst/>
          </a:prstGeom>
          <a:noFill/>
        </p:spPr>
        <p:txBody>
          <a:bodyPr wrap="square">
            <a:spAutoFit/>
          </a:bodyPr>
          <a:lstStyle/>
          <a:p>
            <a:pPr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Train and test the model for more data from other centers.</a:t>
            </a:r>
          </a:p>
          <a:p>
            <a:pPr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Assess the model organ-wise.</a:t>
            </a:r>
          </a:p>
          <a:p>
            <a:pPr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Explore more Clinical Imaging Parameters.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Targeted analysis for artifactual images.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More statistical testing of artifact correction.</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Investigate other Neural Networks.</a:t>
            </a:r>
          </a:p>
        </p:txBody>
      </p:sp>
      <p:sp>
        <p:nvSpPr>
          <p:cNvPr id="4" name="Title 7">
            <a:extLst>
              <a:ext uri="{FF2B5EF4-FFF2-40B4-BE49-F238E27FC236}">
                <a16:creationId xmlns:a16="http://schemas.microsoft.com/office/drawing/2014/main" id="{B9551DF7-F8C0-3671-37FD-9093933FA622}"/>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Future Work</a:t>
            </a:r>
          </a:p>
        </p:txBody>
      </p:sp>
    </p:spTree>
    <p:extLst>
      <p:ext uri="{BB962C8B-B14F-4D97-AF65-F5344CB8AC3E}">
        <p14:creationId xmlns:p14="http://schemas.microsoft.com/office/powerpoint/2010/main" val="32534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500"/>
                                        <p:tgtEl>
                                          <p:spTgt spid="6">
                                            <p:txEl>
                                              <p:pRg st="0" end="0"/>
                                            </p:txEl>
                                          </p:spTgt>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500"/>
                                        <p:tgtEl>
                                          <p:spTgt spid="6">
                                            <p:txEl>
                                              <p:pRg st="1" end="1"/>
                                            </p:txEl>
                                          </p:spTgt>
                                        </p:tgtEl>
                                      </p:cBhvr>
                                    </p:animEffect>
                                  </p:childTnLst>
                                </p:cTn>
                              </p:par>
                            </p:childTnLst>
                          </p:cTn>
                        </p:par>
                        <p:par>
                          <p:cTn id="15" fill="hold">
                            <p:stCondLst>
                              <p:cond delay="4000"/>
                            </p:stCondLst>
                            <p:childTnLst>
                              <p:par>
                                <p:cTn id="16" presetID="10" presetClass="entr" presetSubtype="0" fill="hold" nodeType="after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1500"/>
                                        <p:tgtEl>
                                          <p:spTgt spid="6">
                                            <p:txEl>
                                              <p:pRg st="2" end="2"/>
                                            </p:txEl>
                                          </p:spTgt>
                                        </p:tgtEl>
                                      </p:cBhvr>
                                    </p:animEffect>
                                  </p:childTnLst>
                                </p:cTn>
                              </p:par>
                            </p:childTnLst>
                          </p:cTn>
                        </p:par>
                        <p:par>
                          <p:cTn id="19" fill="hold">
                            <p:stCondLst>
                              <p:cond delay="5500"/>
                            </p:stCondLst>
                            <p:childTnLst>
                              <p:par>
                                <p:cTn id="20" presetID="10" presetClass="entr" presetSubtype="0" fill="hold"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500"/>
                                        <p:tgtEl>
                                          <p:spTgt spid="6">
                                            <p:txEl>
                                              <p:pRg st="3" end="3"/>
                                            </p:txEl>
                                          </p:spTgt>
                                        </p:tgtEl>
                                      </p:cBhvr>
                                    </p:animEffect>
                                  </p:childTnLst>
                                </p:cTn>
                              </p:par>
                            </p:childTnLst>
                          </p:cTn>
                        </p:par>
                        <p:par>
                          <p:cTn id="23" fill="hold">
                            <p:stCondLst>
                              <p:cond delay="7000"/>
                            </p:stCondLst>
                            <p:childTnLst>
                              <p:par>
                                <p:cTn id="24" presetID="10"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1500"/>
                                        <p:tgtEl>
                                          <p:spTgt spid="6">
                                            <p:txEl>
                                              <p:pRg st="4" end="4"/>
                                            </p:txEl>
                                          </p:spTgt>
                                        </p:tgtEl>
                                      </p:cBhvr>
                                    </p:animEffect>
                                  </p:childTnLst>
                                </p:cTn>
                              </p:par>
                            </p:childTnLst>
                          </p:cTn>
                        </p:par>
                        <p:par>
                          <p:cTn id="27" fill="hold">
                            <p:stCondLst>
                              <p:cond delay="8500"/>
                            </p:stCondLst>
                            <p:childTnLst>
                              <p:par>
                                <p:cTn id="28" presetID="10" presetClass="entr" presetSubtype="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1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32</a:t>
            </a:fld>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BA3F9D2-98AB-5AE2-274B-E1B64B3A85EA}"/>
              </a:ext>
            </a:extLst>
          </p:cNvPr>
          <p:cNvSpPr txBox="1"/>
          <p:nvPr/>
        </p:nvSpPr>
        <p:spPr>
          <a:xfrm>
            <a:off x="1030514" y="1578162"/>
            <a:ext cx="10268857" cy="4899868"/>
          </a:xfrm>
          <a:prstGeom prst="rect">
            <a:avLst/>
          </a:prstGeom>
          <a:noFill/>
        </p:spPr>
        <p:txBody>
          <a:bodyPr wrap="square">
            <a:spAutoFit/>
          </a:bodyPr>
          <a:lstStyle/>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Designed a network to directly performs ASC from raw data.</a:t>
            </a:r>
          </a:p>
          <a:p>
            <a:pPr eaLnBrk="0" fontAlgn="base" hangingPunct="0">
              <a:lnSpc>
                <a:spcPct val="150000"/>
              </a:lnSpc>
              <a:spcBef>
                <a:spcPct val="0"/>
              </a:spcBef>
              <a:spcAft>
                <a:spcPct val="0"/>
              </a:spcAft>
            </a:pPr>
            <a:r>
              <a:rPr lang="en-GB" sz="1200" dirty="0"/>
              <a:t>minimizing vulnerabilities related to pseudo-CT synthesis challenges.</a:t>
            </a:r>
            <a:endParaRPr lang="en-GB" sz="500" dirty="0">
              <a:latin typeface="Arial" panose="020B0604020202020204" pitchFamily="34" charset="0"/>
              <a:ea typeface="Times New Roman"/>
              <a:cs typeface="Arial" panose="020B0604020202020204" pitchFamily="34" charset="0"/>
              <a:sym typeface="Times New Roman"/>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Preformed well in different centers.</a:t>
            </a:r>
          </a:p>
          <a:p>
            <a:pPr eaLnBrk="0" fontAlgn="base" hangingPunct="0">
              <a:lnSpc>
                <a:spcPct val="150000"/>
              </a:lnSpc>
              <a:spcBef>
                <a:spcPct val="0"/>
              </a:spcBef>
              <a:spcAft>
                <a:spcPct val="0"/>
              </a:spcAft>
            </a:pPr>
            <a:r>
              <a:rPr lang="en-US" altLang="en-US" sz="1400" dirty="0">
                <a:latin typeface="Arial" panose="020B0604020202020204" pitchFamily="34" charset="0"/>
                <a:cs typeface="Arial" panose="020B0604020202020204" pitchFamily="34" charset="0"/>
              </a:rPr>
              <a:t> 	making it reliable and flexible for use in clinics.</a:t>
            </a:r>
          </a:p>
          <a:p>
            <a:pPr eaLnBrk="0" fontAlgn="base" hangingPunct="0">
              <a:lnSpc>
                <a:spcPct val="150000"/>
              </a:lnSpc>
              <a:spcBef>
                <a:spcPct val="0"/>
              </a:spcBef>
              <a:spcAft>
                <a:spcPct val="0"/>
              </a:spcAft>
            </a:pPr>
            <a:endParaRPr lang="en-US" altLang="en-US" sz="500" dirty="0">
              <a:latin typeface="Arial" panose="020B0604020202020204" pitchFamily="34" charset="0"/>
              <a:cs typeface="Arial" panose="020B0604020202020204" pitchFamily="34" charset="0"/>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Addressed artifact challenges effectively.</a:t>
            </a:r>
          </a:p>
          <a:p>
            <a:pPr eaLnBrk="0" fontAlgn="base" hangingPunct="0">
              <a:lnSpc>
                <a:spcPct val="150000"/>
              </a:lnSpc>
              <a:spcBef>
                <a:spcPct val="0"/>
              </a:spcBef>
              <a:spcAft>
                <a:spcPct val="0"/>
              </a:spcAft>
            </a:pPr>
            <a:r>
              <a:rPr lang="en-GB" sz="1400" dirty="0"/>
              <a:t>showcasing a high capability in detecting and removing artifacts in PET scans</a:t>
            </a:r>
            <a:endParaRPr lang="en-US" altLang="en-US" sz="500" dirty="0">
              <a:latin typeface="Arial" panose="020B0604020202020204" pitchFamily="34" charset="0"/>
              <a:cs typeface="Arial" panose="020B0604020202020204" pitchFamily="34" charset="0"/>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C</a:t>
            </a:r>
            <a:r>
              <a:rPr lang="en-GB" dirty="0" err="1">
                <a:latin typeface="Arial" panose="020B0604020202020204" pitchFamily="34" charset="0"/>
                <a:cs typeface="Arial" panose="020B0604020202020204" pitchFamily="34" charset="0"/>
                <a:sym typeface="Times New Roman"/>
              </a:rPr>
              <a:t>onstructed</a:t>
            </a:r>
            <a:r>
              <a:rPr lang="en-GB" dirty="0">
                <a:latin typeface="Arial" panose="020B0604020202020204" pitchFamily="34" charset="0"/>
                <a:cs typeface="Arial" panose="020B0604020202020204" pitchFamily="34" charset="0"/>
                <a:sym typeface="Times New Roman"/>
              </a:rPr>
              <a:t> a quality control method</a:t>
            </a:r>
          </a:p>
          <a:p>
            <a:pPr eaLnBrk="0" fontAlgn="base" hangingPunct="0">
              <a:lnSpc>
                <a:spcPct val="150000"/>
              </a:lnSpc>
              <a:spcBef>
                <a:spcPct val="0"/>
              </a:spcBef>
              <a:spcAft>
                <a:spcPct val="0"/>
              </a:spcAft>
            </a:pPr>
            <a:r>
              <a:rPr lang="en-GB" sz="1400" dirty="0">
                <a:latin typeface="Arial" panose="020B0604020202020204" pitchFamily="34" charset="0"/>
                <a:cs typeface="Arial" panose="020B0604020202020204" pitchFamily="34" charset="0"/>
                <a:sym typeface="Times New Roman"/>
              </a:rPr>
              <a:t> 	to not only detect but to also overcome those artifacts. </a:t>
            </a:r>
          </a:p>
          <a:p>
            <a:pPr eaLnBrk="0" fontAlgn="base" hangingPunct="0">
              <a:lnSpc>
                <a:spcPct val="150000"/>
              </a:lnSpc>
              <a:spcBef>
                <a:spcPct val="0"/>
              </a:spcBef>
              <a:spcAft>
                <a:spcPct val="0"/>
              </a:spcAft>
            </a:pPr>
            <a:endParaRPr lang="en-GB" sz="500" dirty="0">
              <a:latin typeface="Arial" panose="020B0604020202020204" pitchFamily="34" charset="0"/>
              <a:cs typeface="Arial" panose="020B0604020202020204" pitchFamily="34" charset="0"/>
              <a:sym typeface="Times New Roman"/>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sym typeface="Times New Roman"/>
              </a:rPr>
              <a:t>A</a:t>
            </a:r>
            <a:r>
              <a:rPr lang="en-GB" dirty="0">
                <a:latin typeface="Arial" panose="020B0604020202020204" pitchFamily="34" charset="0"/>
                <a:ea typeface="Times New Roman"/>
                <a:cs typeface="Arial" panose="020B0604020202020204" pitchFamily="34" charset="0"/>
                <a:sym typeface="Times New Roman"/>
              </a:rPr>
              <a:t>pplicable where only </a:t>
            </a:r>
            <a:r>
              <a:rPr lang="en-US" dirty="0">
                <a:latin typeface="Arial" panose="020B0604020202020204" pitchFamily="34" charset="0"/>
                <a:cs typeface="Arial" panose="020B0604020202020204" pitchFamily="34" charset="0"/>
              </a:rPr>
              <a:t>Stand-alone PET</a:t>
            </a:r>
          </a:p>
          <a:p>
            <a:pPr eaLnBrk="0" fontAlgn="base" hangingPunct="0">
              <a:lnSpc>
                <a:spcPct val="150000"/>
              </a:lnSpc>
              <a:spcBef>
                <a:spcPct val="0"/>
              </a:spcBef>
              <a:spcAft>
                <a:spcPct val="0"/>
              </a:spcAft>
            </a:pPr>
            <a:r>
              <a:rPr lang="en-GB" sz="1400" dirty="0">
                <a:latin typeface="Arial" panose="020B0604020202020204" pitchFamily="34" charset="0"/>
                <a:ea typeface="Times New Roman"/>
                <a:cs typeface="Arial" panose="020B0604020202020204" pitchFamily="34" charset="0"/>
                <a:sym typeface="Times New Roman"/>
              </a:rPr>
              <a:t>	or PET/MRI systems are available.</a:t>
            </a:r>
          </a:p>
          <a:p>
            <a:pPr eaLnBrk="0" fontAlgn="base" hangingPunct="0">
              <a:lnSpc>
                <a:spcPct val="150000"/>
              </a:lnSpc>
              <a:spcBef>
                <a:spcPct val="0"/>
              </a:spcBef>
              <a:spcAft>
                <a:spcPct val="0"/>
              </a:spcAft>
            </a:pPr>
            <a:endParaRPr lang="en-GB" sz="500" dirty="0">
              <a:latin typeface="Arial" panose="020B0604020202020204" pitchFamily="34" charset="0"/>
              <a:ea typeface="Times New Roman"/>
              <a:cs typeface="Arial" panose="020B0604020202020204" pitchFamily="34" charset="0"/>
              <a:sym typeface="Times New Roman"/>
            </a:endParaRPr>
          </a:p>
          <a:p>
            <a:pPr eaLnBrk="0" fontAlgn="base" hangingPunct="0">
              <a:lnSpc>
                <a:spcPct val="150000"/>
              </a:lnSpc>
              <a:spcBef>
                <a:spcPct val="0"/>
              </a:spcBef>
              <a:spcAft>
                <a:spcPct val="0"/>
              </a:spcAft>
            </a:pPr>
            <a:r>
              <a:rPr lang="en-US" sz="1400"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Reduced in the cumulative radiation dose</a:t>
            </a:r>
          </a:p>
          <a:p>
            <a:pPr eaLnBrk="0" fontAlgn="base" hangingPunct="0">
              <a:lnSpc>
                <a:spcPct val="150000"/>
              </a:lnSpc>
              <a:spcBef>
                <a:spcPct val="0"/>
              </a:spcBef>
              <a:spcAft>
                <a:spcPct val="0"/>
              </a:spcAft>
            </a:pPr>
            <a:r>
              <a:rPr lang="en-GB" sz="1400" dirty="0">
                <a:latin typeface="Arial" panose="020B0604020202020204" pitchFamily="34" charset="0"/>
                <a:ea typeface="Times New Roman"/>
                <a:cs typeface="Arial" panose="020B0604020202020204" pitchFamily="34" charset="0"/>
                <a:sym typeface="Times New Roman"/>
              </a:rPr>
              <a:t> 	would be valuable, particularly the paediatrics population</a:t>
            </a:r>
          </a:p>
        </p:txBody>
      </p:sp>
      <p:sp>
        <p:nvSpPr>
          <p:cNvPr id="3" name="Title 7">
            <a:extLst>
              <a:ext uri="{FF2B5EF4-FFF2-40B4-BE49-F238E27FC236}">
                <a16:creationId xmlns:a16="http://schemas.microsoft.com/office/drawing/2014/main" id="{4CB9CD6E-E030-2DB9-1FEE-3DB3B4FDCFDF}"/>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Conclusion</a:t>
            </a:r>
          </a:p>
        </p:txBody>
      </p:sp>
    </p:spTree>
    <p:extLst>
      <p:ext uri="{BB962C8B-B14F-4D97-AF65-F5344CB8AC3E}">
        <p14:creationId xmlns:p14="http://schemas.microsoft.com/office/powerpoint/2010/main" val="378185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3"/>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grpId="0" nodeType="afterEffect">
                                  <p:stCondLst>
                                    <p:cond delay="0"/>
                                  </p:stCondLst>
                                  <p:iterate type="wd">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CA6CC-1872-2175-1B6A-EBD2A6955AC0}"/>
              </a:ext>
            </a:extLst>
          </p:cNvPr>
          <p:cNvSpPr>
            <a:spLocks noGrp="1"/>
          </p:cNvSpPr>
          <p:nvPr>
            <p:ph type="title"/>
          </p:nvPr>
        </p:nvSpPr>
        <p:spPr/>
        <p:txBody>
          <a:bodyPr/>
          <a:lstStyle/>
          <a:p>
            <a:r>
              <a:rPr lang="en-GB" dirty="0"/>
              <a:t>Auto – Dashboard for ASC</a:t>
            </a:r>
            <a:endParaRPr lang="en-US" dirty="0"/>
          </a:p>
        </p:txBody>
      </p:sp>
      <p:sp>
        <p:nvSpPr>
          <p:cNvPr id="5" name="Content Placeholder 4">
            <a:extLst>
              <a:ext uri="{FF2B5EF4-FFF2-40B4-BE49-F238E27FC236}">
                <a16:creationId xmlns:a16="http://schemas.microsoft.com/office/drawing/2014/main" id="{4592B4D5-1A62-1C16-FDA6-17BA1AFEE22F}"/>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Click on </a:t>
            </a:r>
            <a:r>
              <a:rPr lang="en-US" dirty="0">
                <a:latin typeface="Arial" panose="020B0604020202020204" pitchFamily="34" charset="0"/>
                <a:cs typeface="Arial" panose="020B0604020202020204" pitchFamily="34" charset="0"/>
                <a:hlinkClick r:id="rId3"/>
              </a:rPr>
              <a:t>DL ASC PET App</a:t>
            </a:r>
            <a:endParaRPr lang="en-US" dirty="0">
              <a:latin typeface="Arial" panose="020B0604020202020204" pitchFamily="34" charset="0"/>
              <a:cs typeface="Arial" panose="020B0604020202020204" pitchFamily="34" charset="0"/>
            </a:endParaRPr>
          </a:p>
          <a:p>
            <a:pPr marL="0" indent="0">
              <a:buNone/>
            </a:pPr>
            <a:endParaRPr lang="en-US" dirty="0"/>
          </a:p>
        </p:txBody>
      </p:sp>
      <p:sp>
        <p:nvSpPr>
          <p:cNvPr id="2" name="Slide Number Placeholder 1">
            <a:extLst>
              <a:ext uri="{FF2B5EF4-FFF2-40B4-BE49-F238E27FC236}">
                <a16:creationId xmlns:a16="http://schemas.microsoft.com/office/drawing/2014/main" id="{D9D8C1E7-B854-7BA5-9213-62B111B24D4F}"/>
              </a:ext>
            </a:extLst>
          </p:cNvPr>
          <p:cNvSpPr>
            <a:spLocks noGrp="1"/>
          </p:cNvSpPr>
          <p:nvPr>
            <p:ph type="sldNum" sz="quarter" idx="12"/>
          </p:nvPr>
        </p:nvSpPr>
        <p:spPr/>
        <p:txBody>
          <a:bodyPr/>
          <a:lstStyle/>
          <a:p>
            <a:fld id="{A65A5C87-DF58-40C8-B092-1DE63DB4547E}" type="slidenum">
              <a:rPr lang="en-US" smtClean="0"/>
              <a:pPr/>
              <a:t>33</a:t>
            </a:fld>
            <a:endParaRPr lang="en-US" dirty="0"/>
          </a:p>
        </p:txBody>
      </p:sp>
    </p:spTree>
    <p:extLst>
      <p:ext uri="{BB962C8B-B14F-4D97-AF65-F5344CB8AC3E}">
        <p14:creationId xmlns:p14="http://schemas.microsoft.com/office/powerpoint/2010/main" val="821238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1218C7-15E9-FFA0-1C78-05B7C3742F7C}"/>
              </a:ext>
            </a:extLst>
          </p:cNvPr>
          <p:cNvSpPr>
            <a:spLocks noGrp="1"/>
          </p:cNvSpPr>
          <p:nvPr>
            <p:ph type="title"/>
          </p:nvPr>
        </p:nvSpPr>
        <p:spPr/>
        <p:txBody>
          <a:bodyPr/>
          <a:lstStyle/>
          <a:p>
            <a:r>
              <a:rPr lang="en-US" sz="3200" b="1" dirty="0">
                <a:solidFill>
                  <a:srgbClr val="7030A0"/>
                </a:solidFill>
              </a:rPr>
              <a:t>References</a:t>
            </a:r>
            <a:endParaRPr lang="en-US" dirty="0"/>
          </a:p>
        </p:txBody>
      </p:sp>
      <p:sp>
        <p:nvSpPr>
          <p:cNvPr id="6" name="Text Placeholder 5">
            <a:extLst>
              <a:ext uri="{FF2B5EF4-FFF2-40B4-BE49-F238E27FC236}">
                <a16:creationId xmlns:a16="http://schemas.microsoft.com/office/drawing/2014/main" id="{022FA384-4E4C-B02C-42C8-12E757CE765A}"/>
              </a:ext>
            </a:extLst>
          </p:cNvPr>
          <p:cNvSpPr>
            <a:spLocks noGrp="1"/>
          </p:cNvSpPr>
          <p:nvPr>
            <p:ph idx="1"/>
          </p:nvPr>
        </p:nvSpPr>
        <p:spPr>
          <a:xfrm>
            <a:off x="1115568" y="1937657"/>
            <a:ext cx="10168128" cy="4234543"/>
          </a:xfrm>
        </p:spPr>
        <p:txBody>
          <a:bodyPr>
            <a:normAutofit fontScale="85000" lnSpcReduction="10000"/>
          </a:bodyPr>
          <a:lstStyle/>
          <a:p>
            <a:pPr marL="0" indent="0">
              <a:lnSpc>
                <a:spcPct val="140000"/>
              </a:lnSpc>
              <a:spcBef>
                <a:spcPts val="0"/>
              </a:spcBef>
              <a:buNone/>
            </a:pPr>
            <a:r>
              <a:rPr lang="en-GB" sz="1600" dirty="0">
                <a:solidFill>
                  <a:srgbClr val="222222"/>
                </a:solidFill>
                <a:effectLst/>
                <a:highlight>
                  <a:srgbClr val="FFFFFF"/>
                </a:highlight>
                <a:latin typeface="Arial" panose="020B0604020202020204" pitchFamily="34" charset="0"/>
                <a:cs typeface="Arial" panose="020B0604020202020204" pitchFamily="34" charset="0"/>
              </a:rPr>
              <a:t>[1] </a:t>
            </a:r>
            <a:r>
              <a:rPr lang="en-GB" sz="1600" dirty="0">
                <a:latin typeface="Arial" panose="020B0604020202020204" pitchFamily="34" charset="0"/>
              </a:rPr>
              <a:t>Schmitz et al. The physics of PET/Ct scanners. </a:t>
            </a:r>
            <a:r>
              <a:rPr lang="en-GB" sz="1600" i="1" dirty="0">
                <a:latin typeface="Arial" panose="020B0604020202020204" pitchFamily="34" charset="0"/>
              </a:rPr>
              <a:t>PET and PET/CT: a clinical guide</a:t>
            </a:r>
            <a:r>
              <a:rPr lang="en-GB" sz="1600" dirty="0">
                <a:latin typeface="Arial" panose="020B0604020202020204" pitchFamily="34" charset="0"/>
              </a:rPr>
              <a:t>, </a:t>
            </a:r>
            <a:r>
              <a:rPr lang="en-GB" sz="1600" i="1" dirty="0">
                <a:latin typeface="Arial" panose="020B0604020202020204" pitchFamily="34" charset="0"/>
              </a:rPr>
              <a:t>2005</a:t>
            </a:r>
            <a:r>
              <a:rPr lang="en-GB" sz="1600" dirty="0">
                <a:latin typeface="Arial" panose="020B0604020202020204" pitchFamily="34" charset="0"/>
              </a:rPr>
              <a:t>.</a:t>
            </a:r>
            <a:endParaRPr lang="LID4096" sz="1600" dirty="0"/>
          </a:p>
          <a:p>
            <a:pPr marL="0" indent="0">
              <a:lnSpc>
                <a:spcPct val="140000"/>
              </a:lnSpc>
              <a:spcBef>
                <a:spcPts val="0"/>
              </a:spcBef>
              <a:buNone/>
            </a:pPr>
            <a:endParaRPr lang="en-GB" sz="1600" dirty="0">
              <a:solidFill>
                <a:srgbClr val="222222"/>
              </a:solidFill>
              <a:effectLst/>
              <a:highlight>
                <a:srgbClr val="FFFFFF"/>
              </a:highlight>
              <a:latin typeface="Arial" panose="020B0604020202020204" pitchFamily="34" charset="0"/>
              <a:cs typeface="Arial" panose="020B0604020202020204" pitchFamily="34" charset="0"/>
            </a:endParaRPr>
          </a:p>
          <a:p>
            <a:pPr marL="0" indent="0">
              <a:lnSpc>
                <a:spcPct val="140000"/>
              </a:lnSpc>
              <a:spcBef>
                <a:spcPts val="0"/>
              </a:spcBef>
              <a:buNone/>
            </a:pPr>
            <a:r>
              <a:rPr lang="en-GB" sz="1600" dirty="0">
                <a:solidFill>
                  <a:srgbClr val="222222"/>
                </a:solidFill>
                <a:effectLst/>
                <a:highlight>
                  <a:srgbClr val="FFFFFF"/>
                </a:highlight>
                <a:latin typeface="Arial" panose="020B0604020202020204" pitchFamily="34" charset="0"/>
                <a:cs typeface="Arial" panose="020B0604020202020204" pitchFamily="34" charset="0"/>
              </a:rPr>
              <a:t>[2] </a:t>
            </a:r>
            <a:r>
              <a:rPr lang="en-US" sz="1600" dirty="0">
                <a:latin typeface="Arial" panose="020B0604020202020204" pitchFamily="34" charset="0"/>
                <a:cs typeface="Arial" panose="020B0604020202020204" pitchFamily="34" charset="0"/>
              </a:rPr>
              <a:t>Shiri I, </a:t>
            </a:r>
            <a:r>
              <a:rPr lang="en-US" sz="1600" dirty="0" err="1">
                <a:latin typeface="Arial" panose="020B0604020202020204" pitchFamily="34" charset="0"/>
                <a:cs typeface="Arial" panose="020B0604020202020204" pitchFamily="34" charset="0"/>
              </a:rPr>
              <a:t>Salimi</a:t>
            </a:r>
            <a:r>
              <a:rPr lang="en-US" sz="1600" dirty="0">
                <a:latin typeface="Arial" panose="020B0604020202020204" pitchFamily="34" charset="0"/>
                <a:cs typeface="Arial" panose="020B0604020202020204" pitchFamily="34" charset="0"/>
              </a:rPr>
              <a:t> Y, </a:t>
            </a:r>
            <a:r>
              <a:rPr lang="en-US" sz="1600" dirty="0" err="1">
                <a:latin typeface="Arial" panose="020B0604020202020204" pitchFamily="34" charset="0"/>
                <a:cs typeface="Arial" panose="020B0604020202020204" pitchFamily="34" charset="0"/>
              </a:rPr>
              <a:t>Hervier</a:t>
            </a:r>
            <a:r>
              <a:rPr lang="en-US" sz="1600" dirty="0">
                <a:latin typeface="Arial" panose="020B0604020202020204" pitchFamily="34" charset="0"/>
                <a:cs typeface="Arial" panose="020B0604020202020204" pitchFamily="34" charset="0"/>
              </a:rPr>
              <a:t> E, </a:t>
            </a:r>
            <a:r>
              <a:rPr lang="en-US" sz="1600" dirty="0" err="1">
                <a:latin typeface="Arial" panose="020B0604020202020204" pitchFamily="34" charset="0"/>
                <a:cs typeface="Arial" panose="020B0604020202020204" pitchFamily="34" charset="0"/>
              </a:rPr>
              <a:t>Pezzoni</a:t>
            </a:r>
            <a:r>
              <a:rPr lang="en-US" sz="1600" dirty="0">
                <a:latin typeface="Arial" panose="020B0604020202020204" pitchFamily="34" charset="0"/>
                <a:cs typeface="Arial" panose="020B0604020202020204" pitchFamily="34" charset="0"/>
              </a:rPr>
              <a:t> A, </a:t>
            </a:r>
            <a:r>
              <a:rPr lang="en-US" sz="1600" dirty="0" err="1">
                <a:latin typeface="Arial" panose="020B0604020202020204" pitchFamily="34" charset="0"/>
                <a:cs typeface="Arial" panose="020B0604020202020204" pitchFamily="34" charset="0"/>
              </a:rPr>
              <a:t>Sanaat</a:t>
            </a:r>
            <a:r>
              <a:rPr lang="en-US" sz="1600" dirty="0">
                <a:latin typeface="Arial" panose="020B0604020202020204" pitchFamily="34" charset="0"/>
                <a:cs typeface="Arial" panose="020B0604020202020204" pitchFamily="34" charset="0"/>
              </a:rPr>
              <a:t> A, Mostafaei S, et al. Artificial Intelligence-Driven Single-Shot PET Image Artifact Detection and Disentanglement: Toward Routine Clinical Image Quality Assurance. Clin </a:t>
            </a:r>
            <a:r>
              <a:rPr lang="en-US" sz="1600" dirty="0" err="1">
                <a:latin typeface="Arial" panose="020B0604020202020204" pitchFamily="34" charset="0"/>
                <a:cs typeface="Arial" panose="020B0604020202020204" pitchFamily="34" charset="0"/>
              </a:rPr>
              <a:t>Nucl</a:t>
            </a:r>
            <a:r>
              <a:rPr lang="en-US" sz="1600" dirty="0">
                <a:latin typeface="Arial" panose="020B0604020202020204" pitchFamily="34" charset="0"/>
                <a:cs typeface="Arial" panose="020B0604020202020204" pitchFamily="34" charset="0"/>
              </a:rPr>
              <a:t> Med. 2023 Dec 1;48(12):1035–46</a:t>
            </a:r>
          </a:p>
          <a:p>
            <a:pPr marL="0" indent="0">
              <a:lnSpc>
                <a:spcPct val="140000"/>
              </a:lnSpc>
              <a:spcBef>
                <a:spcPts val="0"/>
              </a:spcBef>
              <a:buNone/>
            </a:pPr>
            <a:endParaRPr lang="en-US" sz="1600" dirty="0">
              <a:latin typeface="Arial" panose="020B0604020202020204" pitchFamily="34" charset="0"/>
              <a:cs typeface="Arial" panose="020B0604020202020204" pitchFamily="34" charset="0"/>
            </a:endParaRPr>
          </a:p>
          <a:p>
            <a:pPr marL="0" indent="0">
              <a:lnSpc>
                <a:spcPct val="140000"/>
              </a:lnSpc>
              <a:spcBef>
                <a:spcPts val="0"/>
              </a:spcBef>
              <a:buNone/>
            </a:pPr>
            <a:r>
              <a:rPr lang="en-US" sz="1600" dirty="0">
                <a:latin typeface="Arial" panose="020B0604020202020204" pitchFamily="34" charset="0"/>
                <a:cs typeface="Arial" panose="020B0604020202020204" pitchFamily="34" charset="0"/>
              </a:rPr>
              <a:t>[3] McMillan, A. B., &amp; Bradshaw, T. J. (2021). Artificial Intelligence-Based Data Corrections for Attenuation and Scatter in Position Emission Tomography and Single-Photon Emission Computed Tomography. PET clinics, 16(4), 543–552.</a:t>
            </a:r>
          </a:p>
          <a:p>
            <a:pPr marL="0" indent="0">
              <a:lnSpc>
                <a:spcPct val="140000"/>
              </a:lnSpc>
              <a:spcBef>
                <a:spcPts val="0"/>
              </a:spcBef>
              <a:buNone/>
            </a:pPr>
            <a:br>
              <a:rPr lang="en-GB" sz="1600" dirty="0">
                <a:solidFill>
                  <a:srgbClr val="222222"/>
                </a:solidFill>
                <a:effectLst/>
                <a:highlight>
                  <a:srgbClr val="FFFFFF"/>
                </a:highlight>
                <a:latin typeface="Arial" panose="020B0604020202020204" pitchFamily="34" charset="0"/>
                <a:cs typeface="Arial" panose="020B0604020202020204" pitchFamily="34" charset="0"/>
              </a:rPr>
            </a:br>
            <a:r>
              <a:rPr lang="en-GB" sz="1600" dirty="0">
                <a:solidFill>
                  <a:srgbClr val="222222"/>
                </a:solidFill>
                <a:effectLst/>
                <a:highlight>
                  <a:srgbClr val="FFFFFF"/>
                </a:highlight>
                <a:latin typeface="Arial" panose="020B0604020202020204" pitchFamily="34" charset="0"/>
                <a:cs typeface="Arial" panose="020B0604020202020204" pitchFamily="34" charset="0"/>
              </a:rPr>
              <a:t>[4] Guo R, Xue S, Hu J, Sari H,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Mingels</a:t>
            </a:r>
            <a:r>
              <a:rPr lang="en-GB" sz="1600" dirty="0">
                <a:solidFill>
                  <a:srgbClr val="222222"/>
                </a:solidFill>
                <a:effectLst/>
                <a:highlight>
                  <a:srgbClr val="FFFFFF"/>
                </a:highlight>
                <a:latin typeface="Arial" panose="020B0604020202020204" pitchFamily="34" charset="0"/>
                <a:cs typeface="Arial" panose="020B0604020202020204" pitchFamily="34" charset="0"/>
              </a:rPr>
              <a:t> C,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Zeimpekis</a:t>
            </a:r>
            <a:r>
              <a:rPr lang="en-GB" sz="1600" dirty="0">
                <a:solidFill>
                  <a:srgbClr val="222222"/>
                </a:solidFill>
                <a:effectLst/>
                <a:highlight>
                  <a:srgbClr val="FFFFFF"/>
                </a:highlight>
                <a:latin typeface="Arial" panose="020B0604020202020204" pitchFamily="34" charset="0"/>
                <a:cs typeface="Arial" panose="020B0604020202020204" pitchFamily="34" charset="0"/>
              </a:rPr>
              <a:t> K, et al. Using domain knowledge for robust and generalizable deep learning-based CT-free PET attenuation and scatter correction. Nat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Commun</a:t>
            </a:r>
            <a:r>
              <a:rPr lang="en-GB" sz="1600" dirty="0">
                <a:solidFill>
                  <a:srgbClr val="222222"/>
                </a:solidFill>
                <a:effectLst/>
                <a:highlight>
                  <a:srgbClr val="FFFFFF"/>
                </a:highlight>
                <a:latin typeface="Arial" panose="020B0604020202020204" pitchFamily="34" charset="0"/>
                <a:cs typeface="Arial" panose="020B0604020202020204" pitchFamily="34" charset="0"/>
              </a:rPr>
              <a:t>. 2022 Dec 1;13(1). </a:t>
            </a:r>
            <a:br>
              <a:rPr lang="en-GB" sz="1600" dirty="0">
                <a:solidFill>
                  <a:srgbClr val="222222"/>
                </a:solidFill>
                <a:effectLst/>
                <a:highlight>
                  <a:srgbClr val="FFFFFF"/>
                </a:highlight>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[5] </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Shiri I,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Salimi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Y,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Maghsudi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M,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Jenabi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E,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Harsini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S,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Razeghi</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B, et al. Differential privacy preserved federated transfer learning for multi-institutional 68Ga-PET image artefact detection and disentanglement.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Eur</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J </a:t>
            </a:r>
            <a:r>
              <a:rPr lang="en-GB" sz="1800" dirty="0" err="1">
                <a:solidFill>
                  <a:srgbClr val="000000"/>
                </a:solidFill>
                <a:effectLst/>
                <a:highlight>
                  <a:srgbClr val="FFFFFF"/>
                </a:highlight>
                <a:latin typeface="Times New Roman" panose="02020603050405020304" pitchFamily="18" charset="0"/>
                <a:ea typeface="Times New Roman" panose="02020603050405020304" pitchFamily="18" charset="0"/>
              </a:rPr>
              <a:t>Nucl</a:t>
            </a:r>
            <a:r>
              <a:rPr lang="en-GB" sz="1800" dirty="0">
                <a:solidFill>
                  <a:srgbClr val="000000"/>
                </a:solidFill>
                <a:effectLst/>
                <a:highlight>
                  <a:srgbClr val="FFFFFF"/>
                </a:highlight>
                <a:latin typeface="Times New Roman" panose="02020603050405020304" pitchFamily="18" charset="0"/>
                <a:ea typeface="Times New Roman" panose="02020603050405020304" pitchFamily="18" charset="0"/>
              </a:rPr>
              <a:t> Med Mol Imaging. 2023;</a:t>
            </a:r>
            <a:endParaRPr lang="en-US" sz="1600" dirty="0">
              <a:solidFill>
                <a:srgbClr val="440255"/>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45E86D7-553D-C480-7CBF-F3A2FE229A75}"/>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34</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629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54C84-1658-FA39-5B55-BB8246F2A0AC}"/>
              </a:ext>
            </a:extLst>
          </p:cNvPr>
          <p:cNvSpPr>
            <a:spLocks noGrp="1"/>
          </p:cNvSpPr>
          <p:nvPr>
            <p:ph type="sldNum" sz="quarter" idx="12"/>
          </p:nvPr>
        </p:nvSpPr>
        <p:spPr/>
        <p:txBody>
          <a:bodyPr/>
          <a:lstStyle/>
          <a:p>
            <a:fld id="{A65A5C87-DF58-40C8-B092-1DE63DB4547E}" type="slidenum">
              <a:rPr lang="en-US" smtClean="0"/>
              <a:t>35</a:t>
            </a:fld>
            <a:endParaRPr lang="en-US" dirty="0"/>
          </a:p>
        </p:txBody>
      </p:sp>
      <p:pic>
        <p:nvPicPr>
          <p:cNvPr id="4" name="Picture 2" descr="Thank you PNG">
            <a:extLst>
              <a:ext uri="{FF2B5EF4-FFF2-40B4-BE49-F238E27FC236}">
                <a16:creationId xmlns:a16="http://schemas.microsoft.com/office/drawing/2014/main" id="{78A2C255-95B1-9785-AD41-674C797498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09209" y="1274411"/>
            <a:ext cx="6282234" cy="25128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scan of a person's body&#10;&#10;Description automatically generated">
            <a:extLst>
              <a:ext uri="{FF2B5EF4-FFF2-40B4-BE49-F238E27FC236}">
                <a16:creationId xmlns:a16="http://schemas.microsoft.com/office/drawing/2014/main" id="{41A5796C-65B9-8FA5-600E-478318051409}"/>
              </a:ext>
            </a:extLst>
          </p:cNvPr>
          <p:cNvPicPr>
            <a:picLocks noChangeAspect="1"/>
          </p:cNvPicPr>
          <p:nvPr/>
        </p:nvPicPr>
        <p:blipFill rotWithShape="1">
          <a:blip r:embed="rId5"/>
          <a:srcRect l="26303"/>
          <a:stretch/>
        </p:blipFill>
        <p:spPr>
          <a:xfrm>
            <a:off x="3832353" y="4601420"/>
            <a:ext cx="3835945" cy="2063784"/>
          </a:xfrm>
          <a:prstGeom prst="rect">
            <a:avLst/>
          </a:prstGeom>
        </p:spPr>
      </p:pic>
    </p:spTree>
    <p:extLst>
      <p:ext uri="{BB962C8B-B14F-4D97-AF65-F5344CB8AC3E}">
        <p14:creationId xmlns:p14="http://schemas.microsoft.com/office/powerpoint/2010/main" val="3896125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20" name="Rectangle 19">
            <a:extLst>
              <a:ext uri="{FF2B5EF4-FFF2-40B4-BE49-F238E27FC236}">
                <a16:creationId xmlns:a16="http://schemas.microsoft.com/office/drawing/2014/main" id="{8C93DEC7-AEA2-36C9-3E0C-E5E484E7C45A}"/>
              </a:ext>
            </a:extLst>
          </p:cNvPr>
          <p:cNvSpPr/>
          <p:nvPr/>
        </p:nvSpPr>
        <p:spPr>
          <a:xfrm>
            <a:off x="2733376" y="2157014"/>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4196758" y="4578350"/>
            <a:ext cx="5093292" cy="1747955"/>
          </a:xfrm>
          <a:prstGeom prst="rect">
            <a:avLst/>
          </a:prstGeom>
        </p:spPr>
      </p:pic>
      <p:sp>
        <p:nvSpPr>
          <p:cNvPr id="19" name="Title 1">
            <a:extLst>
              <a:ext uri="{FF2B5EF4-FFF2-40B4-BE49-F238E27FC236}">
                <a16:creationId xmlns:a16="http://schemas.microsoft.com/office/drawing/2014/main" id="{27770962-342E-7885-F3C9-9CCDD5B52508}"/>
              </a:ext>
            </a:extLst>
          </p:cNvPr>
          <p:cNvSpPr txBox="1">
            <a:spLocks/>
          </p:cNvSpPr>
          <p:nvPr/>
        </p:nvSpPr>
        <p:spPr>
          <a:xfrm>
            <a:off x="1132114" y="548640"/>
            <a:ext cx="10151582"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endParaRPr lang="en-US" sz="3200" dirty="0"/>
          </a:p>
        </p:txBody>
      </p:sp>
      <p:sp>
        <p:nvSpPr>
          <p:cNvPr id="14" name="Title 13">
            <a:extLst>
              <a:ext uri="{FF2B5EF4-FFF2-40B4-BE49-F238E27FC236}">
                <a16:creationId xmlns:a16="http://schemas.microsoft.com/office/drawing/2014/main" id="{B5CCCC1D-DF62-87E6-A636-4195628340AA}"/>
              </a:ext>
            </a:extLst>
          </p:cNvPr>
          <p:cNvSpPr>
            <a:spLocks noGrp="1"/>
          </p:cNvSpPr>
          <p:nvPr>
            <p:ph type="title"/>
          </p:nvPr>
        </p:nvSpPr>
        <p:spPr/>
        <p:txBody>
          <a:bodyPr/>
          <a:lstStyle/>
          <a:p>
            <a:r>
              <a:rPr lang="en-GB" sz="3200" dirty="0"/>
              <a:t>Workflow of Decomposition-Based Approach [1]</a:t>
            </a:r>
            <a:endParaRPr lang="en-US" dirty="0"/>
          </a:p>
        </p:txBody>
      </p:sp>
      <p:grpSp>
        <p:nvGrpSpPr>
          <p:cNvPr id="17" name="Group 16">
            <a:extLst>
              <a:ext uri="{FF2B5EF4-FFF2-40B4-BE49-F238E27FC236}">
                <a16:creationId xmlns:a16="http://schemas.microsoft.com/office/drawing/2014/main" id="{0E0F939F-86D1-FB07-D461-37167001C4CE}"/>
              </a:ext>
            </a:extLst>
          </p:cNvPr>
          <p:cNvGrpSpPr/>
          <p:nvPr/>
        </p:nvGrpSpPr>
        <p:grpSpPr>
          <a:xfrm>
            <a:off x="4016076" y="2165350"/>
            <a:ext cx="6096000" cy="2413000"/>
            <a:chOff x="4016076" y="2292350"/>
            <a:chExt cx="6096000" cy="2413000"/>
          </a:xfrm>
        </p:grpSpPr>
        <p:sp>
          <p:nvSpPr>
            <p:cNvPr id="18" name="Rectangle 17">
              <a:extLst>
                <a:ext uri="{FF2B5EF4-FFF2-40B4-BE49-F238E27FC236}">
                  <a16:creationId xmlns:a16="http://schemas.microsoft.com/office/drawing/2014/main" id="{017E343E-E6DE-BE8C-5770-EEBEECD33116}"/>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23" name="Rectangle: Rounded Corners 22">
              <a:extLst>
                <a:ext uri="{FF2B5EF4-FFF2-40B4-BE49-F238E27FC236}">
                  <a16:creationId xmlns:a16="http://schemas.microsoft.com/office/drawing/2014/main" id="{8EAD1B17-3B87-3A34-0723-710B9AB0FA17}"/>
                </a:ext>
              </a:extLst>
            </p:cNvPr>
            <p:cNvSpPr/>
            <p:nvPr/>
          </p:nvSpPr>
          <p:spPr>
            <a:xfrm>
              <a:off x="4368800" y="2520700"/>
              <a:ext cx="5473700" cy="96416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Anatomy-Dependent Correction Maps (ADCM)</a:t>
              </a:r>
              <a:endParaRPr lang="en-US" b="1" dirty="0"/>
            </a:p>
          </p:txBody>
        </p:sp>
        <p:sp>
          <p:nvSpPr>
            <p:cNvPr id="25" name="Rectangle: Rounded Corners 24">
              <a:extLst>
                <a:ext uri="{FF2B5EF4-FFF2-40B4-BE49-F238E27FC236}">
                  <a16:creationId xmlns:a16="http://schemas.microsoft.com/office/drawing/2014/main" id="{FE9F5A29-B361-809F-375E-B9E4580EB9BF}"/>
                </a:ext>
              </a:extLst>
            </p:cNvPr>
            <p:cNvSpPr/>
            <p:nvPr/>
          </p:nvSpPr>
          <p:spPr>
            <a:xfrm>
              <a:off x="4368800" y="3560539"/>
              <a:ext cx="5473700" cy="96416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89FE1EA-312B-C3BE-4834-2F1E7392489A}"/>
                </a:ext>
              </a:extLst>
            </p:cNvPr>
            <p:cNvSpPr txBox="1"/>
            <p:nvPr/>
          </p:nvSpPr>
          <p:spPr>
            <a:xfrm>
              <a:off x="4455403" y="2497982"/>
              <a:ext cx="5342647" cy="668837"/>
            </a:xfrm>
            <a:prstGeom prst="rect">
              <a:avLst/>
            </a:prstGeom>
            <a:noFill/>
          </p:spPr>
          <p:txBody>
            <a:bodyPr wrap="square">
              <a:spAutoFit/>
            </a:bodyPr>
            <a:lstStyle/>
            <a:p>
              <a:pPr>
                <a:lnSpc>
                  <a:spcPct val="250000"/>
                </a:lnSpc>
              </a:pPr>
              <a:endParaRPr lang="en-US" b="1" dirty="0"/>
            </a:p>
          </p:txBody>
        </p:sp>
        <p:sp>
          <p:nvSpPr>
            <p:cNvPr id="27" name="TextBox 26">
              <a:extLst>
                <a:ext uri="{FF2B5EF4-FFF2-40B4-BE49-F238E27FC236}">
                  <a16:creationId xmlns:a16="http://schemas.microsoft.com/office/drawing/2014/main" id="{786D4FC9-ACB6-0331-404C-091BE14D7248}"/>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28" name="TextBox 27">
            <a:extLst>
              <a:ext uri="{FF2B5EF4-FFF2-40B4-BE49-F238E27FC236}">
                <a16:creationId xmlns:a16="http://schemas.microsoft.com/office/drawing/2014/main" id="{874E5F83-54B0-EEB9-80EB-8C0E78769DDA}"/>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[3]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16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6.25E-7 2.96296E-6 L 6.25E-7 -0.07223 " pathEditMode="relative" rAng="0" ptsTypes="AA">
                                      <p:cBhvr>
                                        <p:cTn id="6" dur="500" accel="50000" decel="50000" autoRev="1" fill="hold">
                                          <p:stCondLst>
                                            <p:cond delay="0"/>
                                          </p:stCondLst>
                                        </p:cTn>
                                        <p:tgtEl>
                                          <p:spTgt spid="20"/>
                                        </p:tgtEl>
                                        <p:attrNameLst>
                                          <p:attrName>ppt_x</p:attrName>
                                          <p:attrName>ppt_y</p:attrName>
                                        </p:attrNameLst>
                                      </p:cBhvr>
                                      <p:rCtr x="0" y="-3611"/>
                                    </p:animMotion>
                                    <p:animRot by="1500000">
                                      <p:cBhvr>
                                        <p:cTn id="7" dur="250" fill="hold">
                                          <p:stCondLst>
                                            <p:cond delay="0"/>
                                          </p:stCondLst>
                                        </p:cTn>
                                        <p:tgtEl>
                                          <p:spTgt spid="20"/>
                                        </p:tgtEl>
                                        <p:attrNameLst>
                                          <p:attrName>r</p:attrName>
                                        </p:attrNameLst>
                                      </p:cBhvr>
                                    </p:animRot>
                                    <p:animRot by="-1500000">
                                      <p:cBhvr>
                                        <p:cTn id="8" dur="250" fill="hold">
                                          <p:stCondLst>
                                            <p:cond delay="250"/>
                                          </p:stCondLst>
                                        </p:cTn>
                                        <p:tgtEl>
                                          <p:spTgt spid="20"/>
                                        </p:tgtEl>
                                        <p:attrNameLst>
                                          <p:attrName>r</p:attrName>
                                        </p:attrNameLst>
                                      </p:cBhvr>
                                    </p:animRot>
                                    <p:animRot by="-1500000">
                                      <p:cBhvr>
                                        <p:cTn id="9" dur="250" fill="hold">
                                          <p:stCondLst>
                                            <p:cond delay="500"/>
                                          </p:stCondLst>
                                        </p:cTn>
                                        <p:tgtEl>
                                          <p:spTgt spid="20"/>
                                        </p:tgtEl>
                                        <p:attrNameLst>
                                          <p:attrName>r</p:attrName>
                                        </p:attrNameLst>
                                      </p:cBhvr>
                                    </p:animRot>
                                    <p:animRot by="1500000">
                                      <p:cBhvr>
                                        <p:cTn id="10" dur="250" fill="hold">
                                          <p:stCondLst>
                                            <p:cond delay="750"/>
                                          </p:stCondLst>
                                        </p:cTn>
                                        <p:tgtEl>
                                          <p:spTgt spid="20"/>
                                        </p:tgtEl>
                                        <p:attrNameLst>
                                          <p:attrName>r</p:attrName>
                                        </p:attrNameLst>
                                      </p:cBhvr>
                                    </p:animRo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2000"/>
                                        <p:tgtEl>
                                          <p:spTgt spid="17"/>
                                        </p:tgtEl>
                                      </p:cBhvr>
                                    </p:animEffect>
                                    <p:set>
                                      <p:cBhvr>
                                        <p:cTn id="14"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[3]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ADCM</a:t>
            </a:r>
            <a:endParaRPr lang="en-US" b="1" dirty="0">
              <a:solidFill>
                <a:schemeClr val="bg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4517430" y="4597972"/>
            <a:ext cx="5093292" cy="1747955"/>
          </a:xfrm>
          <a:prstGeom prst="rect">
            <a:avLst/>
          </a:prstGeom>
        </p:spPr>
      </p:pic>
      <p:grpSp>
        <p:nvGrpSpPr>
          <p:cNvPr id="11" name="Group 10">
            <a:extLst>
              <a:ext uri="{FF2B5EF4-FFF2-40B4-BE49-F238E27FC236}">
                <a16:creationId xmlns:a16="http://schemas.microsoft.com/office/drawing/2014/main" id="{3D963052-4903-D603-97AA-7441E63E4AEE}"/>
              </a:ext>
            </a:extLst>
          </p:cNvPr>
          <p:cNvGrpSpPr/>
          <p:nvPr/>
        </p:nvGrpSpPr>
        <p:grpSpPr>
          <a:xfrm>
            <a:off x="4016076" y="2165350"/>
            <a:ext cx="6096000" cy="2413000"/>
            <a:chOff x="4016076" y="2292350"/>
            <a:chExt cx="6096000" cy="2413000"/>
          </a:xfrm>
        </p:grpSpPr>
        <p:sp>
          <p:nvSpPr>
            <p:cNvPr id="3" name="Rectangle 2">
              <a:extLst>
                <a:ext uri="{FF2B5EF4-FFF2-40B4-BE49-F238E27FC236}">
                  <a16:creationId xmlns:a16="http://schemas.microsoft.com/office/drawing/2014/main" id="{FBE22E7D-DBEF-39F7-2CDD-B8387F9D3B05}"/>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6" name="Rectangle: Rounded Corners 5">
              <a:extLst>
                <a:ext uri="{FF2B5EF4-FFF2-40B4-BE49-F238E27FC236}">
                  <a16:creationId xmlns:a16="http://schemas.microsoft.com/office/drawing/2014/main" id="{7445579F-DD82-9FB5-586B-938D35C7D25A}"/>
                </a:ext>
              </a:extLst>
            </p:cNvPr>
            <p:cNvSpPr/>
            <p:nvPr/>
          </p:nvSpPr>
          <p:spPr>
            <a:xfrm>
              <a:off x="4368800" y="2520700"/>
              <a:ext cx="5473700" cy="96416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Anatomy-Dependent Correction Maps (ADCM)</a:t>
              </a:r>
              <a:endParaRPr lang="en-US" b="1" dirty="0"/>
            </a:p>
          </p:txBody>
        </p:sp>
        <p:sp>
          <p:nvSpPr>
            <p:cNvPr id="8" name="Rectangle: Rounded Corners 7">
              <a:extLst>
                <a:ext uri="{FF2B5EF4-FFF2-40B4-BE49-F238E27FC236}">
                  <a16:creationId xmlns:a16="http://schemas.microsoft.com/office/drawing/2014/main" id="{84F4E1B4-4A5A-3F9B-4ED2-9D6A4949FDFB}"/>
                </a:ext>
              </a:extLst>
            </p:cNvPr>
            <p:cNvSpPr/>
            <p:nvPr/>
          </p:nvSpPr>
          <p:spPr>
            <a:xfrm>
              <a:off x="4368800" y="3560539"/>
              <a:ext cx="5473700" cy="96416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1228D4-310F-A4D5-E9EF-6DD58216463B}"/>
                </a:ext>
              </a:extLst>
            </p:cNvPr>
            <p:cNvSpPr txBox="1"/>
            <p:nvPr/>
          </p:nvSpPr>
          <p:spPr>
            <a:xfrm>
              <a:off x="4455403" y="2497982"/>
              <a:ext cx="5342647" cy="668837"/>
            </a:xfrm>
            <a:prstGeom prst="rect">
              <a:avLst/>
            </a:prstGeom>
            <a:noFill/>
          </p:spPr>
          <p:txBody>
            <a:bodyPr wrap="square">
              <a:spAutoFit/>
            </a:bodyPr>
            <a:lstStyle/>
            <a:p>
              <a:pPr>
                <a:lnSpc>
                  <a:spcPct val="250000"/>
                </a:lnSpc>
              </a:pPr>
              <a:endParaRPr lang="en-US" b="1" dirty="0"/>
            </a:p>
          </p:txBody>
        </p:sp>
        <p:sp>
          <p:nvSpPr>
            <p:cNvPr id="10" name="TextBox 9">
              <a:extLst>
                <a:ext uri="{FF2B5EF4-FFF2-40B4-BE49-F238E27FC236}">
                  <a16:creationId xmlns:a16="http://schemas.microsoft.com/office/drawing/2014/main" id="{BCA0EE4E-6560-9427-D73A-7C58AA02FF5A}"/>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2" name="Title 1">
            <a:extLst>
              <a:ext uri="{FF2B5EF4-FFF2-40B4-BE49-F238E27FC236}">
                <a16:creationId xmlns:a16="http://schemas.microsoft.com/office/drawing/2014/main" id="{5D334133-66A9-AB8C-3A40-DBFC956A9DF0}"/>
              </a:ext>
            </a:extLst>
          </p:cNvPr>
          <p:cNvSpPr>
            <a:spLocks noGrp="1"/>
          </p:cNvSpPr>
          <p:nvPr>
            <p:ph type="title"/>
          </p:nvPr>
        </p:nvSpPr>
        <p:spPr/>
        <p:txBody>
          <a:bodyPr/>
          <a:lstStyle/>
          <a:p>
            <a:r>
              <a:rPr lang="en-GB" sz="3200" dirty="0"/>
              <a:t>Workflow of Decomposition-Based Approach [1]</a:t>
            </a:r>
            <a:endParaRPr lang="en-US" dirty="0"/>
          </a:p>
        </p:txBody>
      </p:sp>
    </p:spTree>
    <p:extLst>
      <p:ext uri="{BB962C8B-B14F-4D97-AF65-F5344CB8AC3E}">
        <p14:creationId xmlns:p14="http://schemas.microsoft.com/office/powerpoint/2010/main" val="110247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579497" y="3156073"/>
            <a:ext cx="3204415" cy="181597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ADCM</a:t>
            </a:r>
            <a:endParaRPr lang="en-US" b="1" dirty="0">
              <a:solidFill>
                <a:schemeClr val="bg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ADCM</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33D0CDF-3327-6AA7-7F40-CEEE64BAE397}"/>
              </a:ext>
            </a:extLst>
          </p:cNvPr>
          <p:cNvSpPr>
            <a:spLocks noGrp="1"/>
          </p:cNvSpPr>
          <p:nvPr>
            <p:ph type="title"/>
          </p:nvPr>
        </p:nvSpPr>
        <p:spPr/>
        <p:txBody>
          <a:bodyPr/>
          <a:lstStyle/>
          <a:p>
            <a:r>
              <a:rPr lang="en-GB" sz="3200" dirty="0"/>
              <a:t>Workflow of Decomposition-Based Approach [1]</a:t>
            </a:r>
            <a:endParaRPr lang="en-US" dirty="0"/>
          </a:p>
        </p:txBody>
      </p:sp>
      <p:pic>
        <p:nvPicPr>
          <p:cNvPr id="9" name="Content Placeholder 10">
            <a:extLst>
              <a:ext uri="{FF2B5EF4-FFF2-40B4-BE49-F238E27FC236}">
                <a16:creationId xmlns:a16="http://schemas.microsoft.com/office/drawing/2014/main" id="{D6CAA2BE-FFE0-93C0-8C39-177A2BEDE75C}"/>
              </a:ext>
            </a:extLst>
          </p:cNvPr>
          <p:cNvPicPr>
            <a:picLocks noGrp="1" noChangeAspect="1"/>
          </p:cNvPicPr>
          <p:nvPr>
            <p:ph idx="1"/>
          </p:nvPr>
        </p:nvPicPr>
        <p:blipFill>
          <a:blip r:embed="rId2"/>
          <a:stretch>
            <a:fillRect/>
          </a:stretch>
        </p:blipFill>
        <p:spPr>
          <a:xfrm>
            <a:off x="4109678" y="3261816"/>
            <a:ext cx="7287642" cy="2010056"/>
          </a:xfrm>
        </p:spPr>
      </p:pic>
      <p:sp>
        <p:nvSpPr>
          <p:cNvPr id="14" name="Rectangle 13">
            <a:extLst>
              <a:ext uri="{FF2B5EF4-FFF2-40B4-BE49-F238E27FC236}">
                <a16:creationId xmlns:a16="http://schemas.microsoft.com/office/drawing/2014/main" id="{6A957B41-5E5B-064C-EDC1-951356D71C02}"/>
              </a:ext>
            </a:extLst>
          </p:cNvPr>
          <p:cNvSpPr/>
          <p:nvPr/>
        </p:nvSpPr>
        <p:spPr>
          <a:xfrm>
            <a:off x="1536230" y="4434134"/>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3" name="TextBox 2">
            <a:extLst>
              <a:ext uri="{FF2B5EF4-FFF2-40B4-BE49-F238E27FC236}">
                <a16:creationId xmlns:a16="http://schemas.microsoft.com/office/drawing/2014/main" id="{D0525B56-A0DB-F97E-8DDE-132D836E1A88}"/>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[2]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656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32E757B-4068-450E-1C3D-1070801BC8AA}"/>
              </a:ext>
            </a:extLst>
          </p:cNvPr>
          <p:cNvSpPr>
            <a:spLocks noGrp="1"/>
          </p:cNvSpPr>
          <p:nvPr>
            <p:ph type="body" idx="4294967295"/>
          </p:nvPr>
        </p:nvSpPr>
        <p:spPr>
          <a:xfrm>
            <a:off x="841248" y="5102352"/>
            <a:ext cx="10607040" cy="585216"/>
          </a:xfrm>
        </p:spPr>
        <p:txBody>
          <a:bodyPr>
            <a:normAutofit fontScale="77500" lnSpcReduction="20000"/>
          </a:bodyPr>
          <a:lstStyle/>
          <a:p>
            <a:r>
              <a:rPr lang="en-NL" dirty="0"/>
              <a:t>Integrated multi-Centre model (IMCM): </a:t>
            </a:r>
            <a:r>
              <a:rPr lang="en-GB" dirty="0"/>
              <a:t>the best metric of 0.0527 at epoch 434.</a:t>
            </a:r>
            <a:endParaRPr lang="en-NL" dirty="0"/>
          </a:p>
        </p:txBody>
      </p:sp>
      <p:sp>
        <p:nvSpPr>
          <p:cNvPr id="6" name="Slide Number Placeholder 5">
            <a:extLst>
              <a:ext uri="{FF2B5EF4-FFF2-40B4-BE49-F238E27FC236}">
                <a16:creationId xmlns:a16="http://schemas.microsoft.com/office/drawing/2014/main" id="{97F890CB-E84E-3C82-79DF-A519DF817161}"/>
              </a:ext>
            </a:extLst>
          </p:cNvPr>
          <p:cNvSpPr>
            <a:spLocks noGrp="1"/>
          </p:cNvSpPr>
          <p:nvPr>
            <p:ph type="sldNum" sz="quarter" idx="12"/>
          </p:nvPr>
        </p:nvSpPr>
        <p:spPr/>
        <p:txBody>
          <a:bodyPr/>
          <a:lstStyle/>
          <a:p>
            <a:fld id="{A65A5C87-DF58-40C8-B092-1DE63DB4547E}" type="slidenum">
              <a:rPr lang="en-US" smtClean="0"/>
              <a:t>39</a:t>
            </a:fld>
            <a:endParaRPr lang="en-US" dirty="0"/>
          </a:p>
        </p:txBody>
      </p:sp>
      <p:pic>
        <p:nvPicPr>
          <p:cNvPr id="11" name="Picture 10">
            <a:extLst>
              <a:ext uri="{FF2B5EF4-FFF2-40B4-BE49-F238E27FC236}">
                <a16:creationId xmlns:a16="http://schemas.microsoft.com/office/drawing/2014/main" id="{2E62981C-34EE-2E65-EE00-80DF60101434}"/>
              </a:ext>
            </a:extLst>
          </p:cNvPr>
          <p:cNvPicPr>
            <a:picLocks noChangeAspect="1"/>
          </p:cNvPicPr>
          <p:nvPr/>
        </p:nvPicPr>
        <p:blipFill>
          <a:blip r:embed="rId2"/>
          <a:stretch>
            <a:fillRect/>
          </a:stretch>
        </p:blipFill>
        <p:spPr>
          <a:xfrm>
            <a:off x="1230086" y="622379"/>
            <a:ext cx="9333189" cy="4367198"/>
          </a:xfrm>
          <a:prstGeom prst="rect">
            <a:avLst/>
          </a:prstGeom>
        </p:spPr>
      </p:pic>
      <p:pic>
        <p:nvPicPr>
          <p:cNvPr id="9" name="Picture 8">
            <a:extLst>
              <a:ext uri="{FF2B5EF4-FFF2-40B4-BE49-F238E27FC236}">
                <a16:creationId xmlns:a16="http://schemas.microsoft.com/office/drawing/2014/main" id="{10833206-BAC3-11E8-8463-1D2525058126}"/>
              </a:ext>
            </a:extLst>
          </p:cNvPr>
          <p:cNvPicPr>
            <a:picLocks noChangeAspect="1"/>
          </p:cNvPicPr>
          <p:nvPr/>
        </p:nvPicPr>
        <p:blipFill>
          <a:blip r:embed="rId3"/>
          <a:stretch>
            <a:fillRect/>
          </a:stretch>
        </p:blipFill>
        <p:spPr>
          <a:xfrm>
            <a:off x="1230085" y="613017"/>
            <a:ext cx="9333189" cy="4367198"/>
          </a:xfrm>
          <a:prstGeom prst="rect">
            <a:avLst/>
          </a:prstGeom>
        </p:spPr>
      </p:pic>
      <p:sp>
        <p:nvSpPr>
          <p:cNvPr id="3" name="Rectangle 2">
            <a:extLst>
              <a:ext uri="{FF2B5EF4-FFF2-40B4-BE49-F238E27FC236}">
                <a16:creationId xmlns:a16="http://schemas.microsoft.com/office/drawing/2014/main" id="{96A38CA3-2F02-7FD9-9792-46C586ABE5EC}"/>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31464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0C4C-D912-474E-5291-915AEBF4D31F}"/>
              </a:ext>
            </a:extLst>
          </p:cNvPr>
          <p:cNvSpPr>
            <a:spLocks noGrp="1"/>
          </p:cNvSpPr>
          <p:nvPr>
            <p:ph type="title"/>
          </p:nvPr>
        </p:nvSpPr>
        <p:spPr/>
        <p:txBody>
          <a:bodyPr/>
          <a:lstStyle/>
          <a:p>
            <a:r>
              <a:rPr lang="en-GB" sz="3600" b="1" dirty="0">
                <a:solidFill>
                  <a:schemeClr val="tx1">
                    <a:lumMod val="95000"/>
                    <a:lumOff val="5000"/>
                  </a:schemeClr>
                </a:solidFill>
                <a:ea typeface="宋体" pitchFamily="2" charset="-122"/>
              </a:rPr>
              <a:t>Data flow in a PET/CT scanner [1]</a:t>
            </a:r>
            <a:endParaRPr lang="en-US" dirty="0"/>
          </a:p>
        </p:txBody>
      </p:sp>
      <p:sp>
        <p:nvSpPr>
          <p:cNvPr id="6" name="Slide Number Placeholder 5">
            <a:extLst>
              <a:ext uri="{FF2B5EF4-FFF2-40B4-BE49-F238E27FC236}">
                <a16:creationId xmlns:a16="http://schemas.microsoft.com/office/drawing/2014/main" id="{9008ADE5-EAB8-AB4E-23E7-B8BE6A3672C2}"/>
              </a:ext>
            </a:extLst>
          </p:cNvPr>
          <p:cNvSpPr>
            <a:spLocks noGrp="1"/>
          </p:cNvSpPr>
          <p:nvPr>
            <p:ph type="sldNum" sz="quarter" idx="12"/>
          </p:nvPr>
        </p:nvSpPr>
        <p:spPr/>
        <p:txBody>
          <a:bodyPr/>
          <a:lstStyle/>
          <a:p>
            <a:fld id="{A65A5C87-DF58-40C8-B092-1DE63DB4547E}" type="slidenum">
              <a:rPr lang="en-US" smtClean="0">
                <a:solidFill>
                  <a:schemeClr val="tx1"/>
                </a:solidFill>
                <a:latin typeface="Arial" panose="020B0604020202020204" pitchFamily="34" charset="0"/>
                <a:cs typeface="Arial" panose="020B0604020202020204" pitchFamily="34" charset="0"/>
              </a:rPr>
              <a:t>4</a:t>
            </a:fld>
            <a:endParaRPr lang="en-US" dirty="0">
              <a:solidFill>
                <a:schemeClr val="tx1"/>
              </a:solidFill>
              <a:latin typeface="Arial" panose="020B0604020202020204" pitchFamily="34" charset="0"/>
              <a:cs typeface="Arial" panose="020B0604020202020204" pitchFamily="34" charset="0"/>
            </a:endParaRPr>
          </a:p>
        </p:txBody>
      </p:sp>
      <p:grpSp>
        <p:nvGrpSpPr>
          <p:cNvPr id="4" name="Group 5">
            <a:extLst>
              <a:ext uri="{FF2B5EF4-FFF2-40B4-BE49-F238E27FC236}">
                <a16:creationId xmlns:a16="http://schemas.microsoft.com/office/drawing/2014/main" id="{37E9FD40-67BE-F96C-409F-33EAFD867F68}"/>
              </a:ext>
            </a:extLst>
          </p:cNvPr>
          <p:cNvGrpSpPr>
            <a:grpSpLocks/>
          </p:cNvGrpSpPr>
          <p:nvPr/>
        </p:nvGrpSpPr>
        <p:grpSpPr bwMode="auto">
          <a:xfrm>
            <a:off x="2175453" y="2584199"/>
            <a:ext cx="7537660" cy="2827267"/>
            <a:chOff x="624" y="1344"/>
            <a:chExt cx="4176" cy="1632"/>
          </a:xfrm>
        </p:grpSpPr>
        <p:sp>
          <p:nvSpPr>
            <p:cNvPr id="5" name="AutoShape 6">
              <a:extLst>
                <a:ext uri="{FF2B5EF4-FFF2-40B4-BE49-F238E27FC236}">
                  <a16:creationId xmlns:a16="http://schemas.microsoft.com/office/drawing/2014/main" id="{39B678CE-543E-5191-69BE-0CEC84F2F060}"/>
                </a:ext>
              </a:extLst>
            </p:cNvPr>
            <p:cNvSpPr>
              <a:spLocks noChangeArrowheads="1"/>
            </p:cNvSpPr>
            <p:nvPr/>
          </p:nvSpPr>
          <p:spPr bwMode="auto">
            <a:xfrm>
              <a:off x="624" y="1536"/>
              <a:ext cx="816"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X-ray acquisition</a:t>
              </a:r>
            </a:p>
          </p:txBody>
        </p:sp>
        <p:sp>
          <p:nvSpPr>
            <p:cNvPr id="7" name="AutoShape 7">
              <a:extLst>
                <a:ext uri="{FF2B5EF4-FFF2-40B4-BE49-F238E27FC236}">
                  <a16:creationId xmlns:a16="http://schemas.microsoft.com/office/drawing/2014/main" id="{884361EB-CCBA-F714-3BBA-4EA12E640852}"/>
                </a:ext>
              </a:extLst>
            </p:cNvPr>
            <p:cNvSpPr>
              <a:spLocks noChangeArrowheads="1"/>
            </p:cNvSpPr>
            <p:nvPr/>
          </p:nvSpPr>
          <p:spPr bwMode="auto">
            <a:xfrm>
              <a:off x="2910" y="153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Anatomical (CT) Reconstruction</a:t>
              </a:r>
            </a:p>
          </p:txBody>
        </p:sp>
        <p:cxnSp>
          <p:nvCxnSpPr>
            <p:cNvPr id="8" name="AutoShape 8">
              <a:extLst>
                <a:ext uri="{FF2B5EF4-FFF2-40B4-BE49-F238E27FC236}">
                  <a16:creationId xmlns:a16="http://schemas.microsoft.com/office/drawing/2014/main" id="{E6A2F48A-859D-23F3-2970-E924B232BAD7}"/>
                </a:ext>
              </a:extLst>
            </p:cNvPr>
            <p:cNvCxnSpPr>
              <a:cxnSpLocks noChangeShapeType="1"/>
              <a:stCxn id="5" idx="3"/>
              <a:endCxn id="7" idx="1"/>
            </p:cNvCxnSpPr>
            <p:nvPr/>
          </p:nvCxnSpPr>
          <p:spPr bwMode="auto">
            <a:xfrm>
              <a:off x="1440" y="1728"/>
              <a:ext cx="147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 name="AutoShape 9">
              <a:extLst>
                <a:ext uri="{FF2B5EF4-FFF2-40B4-BE49-F238E27FC236}">
                  <a16:creationId xmlns:a16="http://schemas.microsoft.com/office/drawing/2014/main" id="{370472FF-0412-ACF5-2819-289A04671D5C}"/>
                </a:ext>
              </a:extLst>
            </p:cNvPr>
            <p:cNvSpPr>
              <a:spLocks noChangeArrowheads="1"/>
            </p:cNvSpPr>
            <p:nvPr/>
          </p:nvSpPr>
          <p:spPr bwMode="auto">
            <a:xfrm>
              <a:off x="624" y="2544"/>
              <a:ext cx="816" cy="384"/>
            </a:xfrm>
            <a:prstGeom prst="roundRect">
              <a:avLst>
                <a:gd name="adj" fmla="val 16667"/>
              </a:avLst>
            </a:prstGeom>
            <a:solidFill>
              <a:srgbClr val="CCFFFF"/>
            </a:solidFill>
            <a:ln w="12700">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PET Emission Acquisition</a:t>
              </a:r>
            </a:p>
          </p:txBody>
        </p:sp>
        <p:cxnSp>
          <p:nvCxnSpPr>
            <p:cNvPr id="29" name="AutoShape 10">
              <a:extLst>
                <a:ext uri="{FF2B5EF4-FFF2-40B4-BE49-F238E27FC236}">
                  <a16:creationId xmlns:a16="http://schemas.microsoft.com/office/drawing/2014/main" id="{EC192593-DEF2-F80D-4E3D-035EF90A7C65}"/>
                </a:ext>
              </a:extLst>
            </p:cNvPr>
            <p:cNvCxnSpPr>
              <a:cxnSpLocks noChangeShapeType="1"/>
              <a:stCxn id="7" idx="3"/>
              <a:endCxn id="30" idx="2"/>
            </p:cNvCxnSpPr>
            <p:nvPr/>
          </p:nvCxnSpPr>
          <p:spPr bwMode="auto">
            <a:xfrm>
              <a:off x="3984" y="1728"/>
              <a:ext cx="216" cy="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AutoShape 11">
              <a:extLst>
                <a:ext uri="{FF2B5EF4-FFF2-40B4-BE49-F238E27FC236}">
                  <a16:creationId xmlns:a16="http://schemas.microsoft.com/office/drawing/2014/main" id="{CF5ACC8A-DD04-A96A-17A9-3DE5C0E18C36}"/>
                </a:ext>
              </a:extLst>
            </p:cNvPr>
            <p:cNvSpPr>
              <a:spLocks noChangeArrowheads="1"/>
            </p:cNvSpPr>
            <p:nvPr/>
          </p:nvSpPr>
          <p:spPr bwMode="auto">
            <a:xfrm>
              <a:off x="4200" y="1344"/>
              <a:ext cx="600" cy="624"/>
            </a:xfrm>
            <a:prstGeom prst="cube">
              <a:avLst>
                <a:gd name="adj" fmla="val 25000"/>
              </a:avLst>
            </a:prstGeom>
            <a:solidFill>
              <a:schemeClr val="bg1">
                <a:lumMod val="75000"/>
              </a:schemeClr>
            </a:solidFill>
            <a:ln w="9525">
              <a:solidFill>
                <a:schemeClr val="tx1"/>
              </a:solidFill>
              <a:miter lim="800000"/>
              <a:headEnd/>
              <a:tailEnd/>
            </a:ln>
          </p:spPr>
          <p:txBody>
            <a:bodyPr anchor="ctr"/>
            <a:lstStyle/>
            <a:p>
              <a:pPr algn="ctr"/>
              <a:r>
                <a:rPr lang="en-US" altLang="LID4096" sz="1400" dirty="0">
                  <a:latin typeface="Arial" panose="020B0604020202020204" pitchFamily="34" charset="0"/>
                  <a:cs typeface="Arial" panose="020B0604020202020204" pitchFamily="34" charset="0"/>
                </a:rPr>
                <a:t>CT Image</a:t>
              </a:r>
            </a:p>
          </p:txBody>
        </p:sp>
        <p:sp>
          <p:nvSpPr>
            <p:cNvPr id="31" name="AutoShape 12">
              <a:extLst>
                <a:ext uri="{FF2B5EF4-FFF2-40B4-BE49-F238E27FC236}">
                  <a16:creationId xmlns:a16="http://schemas.microsoft.com/office/drawing/2014/main" id="{8F09BBC0-CC99-4761-5EB8-A2AB13CBC592}"/>
                </a:ext>
              </a:extLst>
            </p:cNvPr>
            <p:cNvSpPr>
              <a:spLocks noChangeArrowheads="1"/>
            </p:cNvSpPr>
            <p:nvPr/>
          </p:nvSpPr>
          <p:spPr bwMode="auto">
            <a:xfrm>
              <a:off x="2910" y="201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Translate CT to PET Energy (511 keV)</a:t>
              </a:r>
            </a:p>
          </p:txBody>
        </p:sp>
        <p:cxnSp>
          <p:nvCxnSpPr>
            <p:cNvPr id="32" name="AutoShape 13">
              <a:extLst>
                <a:ext uri="{FF2B5EF4-FFF2-40B4-BE49-F238E27FC236}">
                  <a16:creationId xmlns:a16="http://schemas.microsoft.com/office/drawing/2014/main" id="{37AD3460-86AA-0BF3-B78D-EA81081B7102}"/>
                </a:ext>
              </a:extLst>
            </p:cNvPr>
            <p:cNvCxnSpPr>
              <a:cxnSpLocks noChangeShapeType="1"/>
              <a:stCxn id="30" idx="3"/>
              <a:endCxn id="31" idx="3"/>
            </p:cNvCxnSpPr>
            <p:nvPr/>
          </p:nvCxnSpPr>
          <p:spPr bwMode="auto">
            <a:xfrm rot="5400000">
              <a:off x="4085" y="1867"/>
              <a:ext cx="240" cy="441"/>
            </a:xfrm>
            <a:prstGeom prst="bentConnector2">
              <a:avLst/>
            </a:prstGeom>
            <a:noFill/>
            <a:ln w="127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33" name="AutoShape 14">
              <a:extLst>
                <a:ext uri="{FF2B5EF4-FFF2-40B4-BE49-F238E27FC236}">
                  <a16:creationId xmlns:a16="http://schemas.microsoft.com/office/drawing/2014/main" id="{B0DF5222-B93F-61D3-EAB8-7C592FEAB83C}"/>
                </a:ext>
              </a:extLst>
            </p:cNvPr>
            <p:cNvSpPr>
              <a:spLocks noChangeArrowheads="1"/>
            </p:cNvSpPr>
            <p:nvPr/>
          </p:nvSpPr>
          <p:spPr bwMode="auto">
            <a:xfrm>
              <a:off x="1656" y="2016"/>
              <a:ext cx="1032" cy="384"/>
            </a:xfrm>
            <a:prstGeom prst="roundRect">
              <a:avLst>
                <a:gd name="adj" fmla="val 16667"/>
              </a:avLst>
            </a:prstGeom>
            <a:solidFill>
              <a:srgbClr val="FFFF00"/>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Smooth to PET Resolution</a:t>
              </a:r>
            </a:p>
          </p:txBody>
        </p:sp>
        <p:cxnSp>
          <p:nvCxnSpPr>
            <p:cNvPr id="34" name="AutoShape 15">
              <a:extLst>
                <a:ext uri="{FF2B5EF4-FFF2-40B4-BE49-F238E27FC236}">
                  <a16:creationId xmlns:a16="http://schemas.microsoft.com/office/drawing/2014/main" id="{B4A21236-23A5-0253-6AB0-83B40CD749BC}"/>
                </a:ext>
              </a:extLst>
            </p:cNvPr>
            <p:cNvCxnSpPr>
              <a:cxnSpLocks noChangeShapeType="1"/>
              <a:stCxn id="31" idx="1"/>
              <a:endCxn id="33" idx="3"/>
            </p:cNvCxnSpPr>
            <p:nvPr/>
          </p:nvCxnSpPr>
          <p:spPr bwMode="auto">
            <a:xfrm flipH="1">
              <a:off x="2688" y="2208"/>
              <a:ext cx="222" cy="0"/>
            </a:xfrm>
            <a:prstGeom prst="straightConnector1">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5" name="AutoShape 16">
              <a:extLst>
                <a:ext uri="{FF2B5EF4-FFF2-40B4-BE49-F238E27FC236}">
                  <a16:creationId xmlns:a16="http://schemas.microsoft.com/office/drawing/2014/main" id="{3C4DB14F-90C6-91FC-E4AB-9C550594C8B9}"/>
                </a:ext>
              </a:extLst>
            </p:cNvPr>
            <p:cNvSpPr>
              <a:spLocks noChangeArrowheads="1"/>
            </p:cNvSpPr>
            <p:nvPr/>
          </p:nvSpPr>
          <p:spPr bwMode="auto">
            <a:xfrm>
              <a:off x="1614" y="2544"/>
              <a:ext cx="1074" cy="384"/>
            </a:xfrm>
            <a:prstGeom prst="roundRect">
              <a:avLst>
                <a:gd name="adj" fmla="val 16667"/>
              </a:avLst>
            </a:prstGeom>
            <a:solidFill>
              <a:srgbClr val="92D050"/>
            </a:solidFill>
            <a:ln w="12700">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Attenuation/Scatter Correct PET Emission Data</a:t>
              </a:r>
            </a:p>
          </p:txBody>
        </p:sp>
        <p:cxnSp>
          <p:nvCxnSpPr>
            <p:cNvPr id="36" name="AutoShape 17">
              <a:extLst>
                <a:ext uri="{FF2B5EF4-FFF2-40B4-BE49-F238E27FC236}">
                  <a16:creationId xmlns:a16="http://schemas.microsoft.com/office/drawing/2014/main" id="{030A1C5B-123E-A070-23C8-C46C80E619F8}"/>
                </a:ext>
              </a:extLst>
            </p:cNvPr>
            <p:cNvCxnSpPr>
              <a:cxnSpLocks noChangeShapeType="1"/>
              <a:stCxn id="33" idx="2"/>
            </p:cNvCxnSpPr>
            <p:nvPr/>
          </p:nvCxnSpPr>
          <p:spPr bwMode="auto">
            <a:xfrm>
              <a:off x="2172" y="2400"/>
              <a:ext cx="0" cy="122"/>
            </a:xfrm>
            <a:prstGeom prst="straightConnector1">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7" name="AutoShape 18">
              <a:extLst>
                <a:ext uri="{FF2B5EF4-FFF2-40B4-BE49-F238E27FC236}">
                  <a16:creationId xmlns:a16="http://schemas.microsoft.com/office/drawing/2014/main" id="{F2E4FAC3-A13B-9F1A-8EAF-91971DC927DA}"/>
                </a:ext>
              </a:extLst>
            </p:cNvPr>
            <p:cNvCxnSpPr>
              <a:cxnSpLocks noChangeShapeType="1"/>
              <a:stCxn id="27" idx="3"/>
              <a:endCxn id="35" idx="1"/>
            </p:cNvCxnSpPr>
            <p:nvPr/>
          </p:nvCxnSpPr>
          <p:spPr bwMode="auto">
            <a:xfrm>
              <a:off x="1440" y="2736"/>
              <a:ext cx="174"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 name="AutoShape 19">
              <a:extLst>
                <a:ext uri="{FF2B5EF4-FFF2-40B4-BE49-F238E27FC236}">
                  <a16:creationId xmlns:a16="http://schemas.microsoft.com/office/drawing/2014/main" id="{4A1C4F35-BE04-934B-37AE-40DE72DDF7F1}"/>
                </a:ext>
              </a:extLst>
            </p:cNvPr>
            <p:cNvSpPr>
              <a:spLocks noChangeArrowheads="1"/>
            </p:cNvSpPr>
            <p:nvPr/>
          </p:nvSpPr>
          <p:spPr bwMode="auto">
            <a:xfrm>
              <a:off x="2910" y="2544"/>
              <a:ext cx="1074" cy="384"/>
            </a:xfrm>
            <a:prstGeom prst="roundRect">
              <a:avLst>
                <a:gd name="adj" fmla="val 16667"/>
              </a:avLst>
            </a:prstGeom>
            <a:solidFill>
              <a:srgbClr val="92D050"/>
            </a:solidFill>
            <a:ln w="12700">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Functional (PET) Reconstruction</a:t>
              </a:r>
            </a:p>
          </p:txBody>
        </p:sp>
        <p:cxnSp>
          <p:nvCxnSpPr>
            <p:cNvPr id="39" name="AutoShape 20">
              <a:extLst>
                <a:ext uri="{FF2B5EF4-FFF2-40B4-BE49-F238E27FC236}">
                  <a16:creationId xmlns:a16="http://schemas.microsoft.com/office/drawing/2014/main" id="{B2778346-8CAC-E176-E205-1BDECF4B67AA}"/>
                </a:ext>
              </a:extLst>
            </p:cNvPr>
            <p:cNvCxnSpPr>
              <a:cxnSpLocks noChangeShapeType="1"/>
              <a:stCxn id="38" idx="3"/>
              <a:endCxn id="40" idx="2"/>
            </p:cNvCxnSpPr>
            <p:nvPr/>
          </p:nvCxnSpPr>
          <p:spPr bwMode="auto">
            <a:xfrm>
              <a:off x="3984" y="2736"/>
              <a:ext cx="216" cy="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0" name="AutoShape 21">
              <a:extLst>
                <a:ext uri="{FF2B5EF4-FFF2-40B4-BE49-F238E27FC236}">
                  <a16:creationId xmlns:a16="http://schemas.microsoft.com/office/drawing/2014/main" id="{057ED916-1C6F-A5B4-5991-792A9DE81D60}"/>
                </a:ext>
              </a:extLst>
            </p:cNvPr>
            <p:cNvSpPr>
              <a:spLocks noChangeArrowheads="1"/>
            </p:cNvSpPr>
            <p:nvPr/>
          </p:nvSpPr>
          <p:spPr bwMode="auto">
            <a:xfrm>
              <a:off x="4200" y="2352"/>
              <a:ext cx="600" cy="624"/>
            </a:xfrm>
            <a:prstGeom prst="cube">
              <a:avLst>
                <a:gd name="adj" fmla="val 25000"/>
              </a:avLst>
            </a:prstGeom>
            <a:solidFill>
              <a:srgbClr val="00B050"/>
            </a:solidFill>
            <a:ln w="9525">
              <a:solidFill>
                <a:schemeClr val="tx1"/>
              </a:solidFill>
              <a:miter lim="800000"/>
              <a:headEnd/>
              <a:tailEnd/>
            </a:ln>
          </p:spPr>
          <p:txBody>
            <a:bodyPr anchor="ctr"/>
            <a:lstStyle/>
            <a:p>
              <a:pPr algn="ctr"/>
              <a:r>
                <a:rPr lang="en-US" altLang="LID4096" sz="1400" dirty="0">
                  <a:solidFill>
                    <a:schemeClr val="bg1"/>
                  </a:solidFill>
                  <a:latin typeface="Arial" panose="020B0604020202020204" pitchFamily="34" charset="0"/>
                  <a:cs typeface="Arial" panose="020B0604020202020204" pitchFamily="34" charset="0"/>
                </a:rPr>
                <a:t>PET Image</a:t>
              </a:r>
            </a:p>
          </p:txBody>
        </p:sp>
        <p:cxnSp>
          <p:nvCxnSpPr>
            <p:cNvPr id="41" name="AutoShape 22">
              <a:extLst>
                <a:ext uri="{FF2B5EF4-FFF2-40B4-BE49-F238E27FC236}">
                  <a16:creationId xmlns:a16="http://schemas.microsoft.com/office/drawing/2014/main" id="{A2BEEA63-8EAC-2869-2F6A-4850D857F3C6}"/>
                </a:ext>
              </a:extLst>
            </p:cNvPr>
            <p:cNvCxnSpPr>
              <a:cxnSpLocks noChangeShapeType="1"/>
              <a:stCxn id="35" idx="3"/>
              <a:endCxn id="38" idx="1"/>
            </p:cNvCxnSpPr>
            <p:nvPr/>
          </p:nvCxnSpPr>
          <p:spPr bwMode="auto">
            <a:xfrm>
              <a:off x="2688" y="2736"/>
              <a:ext cx="22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9" name="TextBox 8">
            <a:extLst>
              <a:ext uri="{FF2B5EF4-FFF2-40B4-BE49-F238E27FC236}">
                <a16:creationId xmlns:a16="http://schemas.microsoft.com/office/drawing/2014/main" id="{1EEBAF39-1627-B888-E667-160BE05D498F}"/>
              </a:ext>
            </a:extLst>
          </p:cNvPr>
          <p:cNvSpPr txBox="1"/>
          <p:nvPr/>
        </p:nvSpPr>
        <p:spPr>
          <a:xfrm>
            <a:off x="684372" y="6232711"/>
            <a:ext cx="6707672" cy="276999"/>
          </a:xfrm>
          <a:prstGeom prst="rect">
            <a:avLst/>
          </a:prstGeom>
          <a:noFill/>
        </p:spPr>
        <p:txBody>
          <a:bodyPr wrap="square">
            <a:spAutoFit/>
          </a:bodyPr>
          <a:lstStyle/>
          <a:p>
            <a:r>
              <a:rPr lang="en-GB" sz="1200" dirty="0">
                <a:latin typeface="Arial" panose="020B0604020202020204" pitchFamily="34" charset="0"/>
              </a:rPr>
              <a:t>[1] Schmitz et al. The physics of PET/Ct scanners. </a:t>
            </a:r>
            <a:r>
              <a:rPr lang="en-GB" sz="1200" i="1" dirty="0">
                <a:latin typeface="Arial" panose="020B0604020202020204" pitchFamily="34" charset="0"/>
              </a:rPr>
              <a:t>PET and PET/CT: a clinical guide</a:t>
            </a:r>
            <a:r>
              <a:rPr lang="en-GB" sz="1200" dirty="0">
                <a:latin typeface="Arial" panose="020B0604020202020204" pitchFamily="34" charset="0"/>
              </a:rPr>
              <a:t>, </a:t>
            </a:r>
            <a:r>
              <a:rPr lang="en-GB" sz="1200" i="1" dirty="0">
                <a:latin typeface="Arial" panose="020B0604020202020204" pitchFamily="34" charset="0"/>
              </a:rPr>
              <a:t>2005</a:t>
            </a:r>
            <a:r>
              <a:rPr lang="en-GB" sz="1200" dirty="0">
                <a:latin typeface="Arial" panose="020B0604020202020204" pitchFamily="34" charset="0"/>
              </a:rPr>
              <a:t>.</a:t>
            </a:r>
            <a:endParaRPr lang="LID4096" sz="1200" dirty="0"/>
          </a:p>
        </p:txBody>
      </p:sp>
    </p:spTree>
    <p:extLst>
      <p:ext uri="{BB962C8B-B14F-4D97-AF65-F5344CB8AC3E}">
        <p14:creationId xmlns:p14="http://schemas.microsoft.com/office/powerpoint/2010/main" val="3216259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46AC4-4C70-B31C-6321-8BFE8EC3E73B}"/>
              </a:ext>
            </a:extLst>
          </p:cNvPr>
          <p:cNvSpPr>
            <a:spLocks noGrp="1"/>
          </p:cNvSpPr>
          <p:nvPr>
            <p:ph type="sldNum" sz="quarter" idx="12"/>
          </p:nvPr>
        </p:nvSpPr>
        <p:spPr/>
        <p:txBody>
          <a:bodyPr/>
          <a:lstStyle/>
          <a:p>
            <a:fld id="{A65A5C87-DF58-40C8-B092-1DE63DB4547E}" type="slidenum">
              <a:rPr lang="en-US" smtClean="0"/>
              <a:t>40</a:t>
            </a:fld>
            <a:endParaRPr lang="en-US" dirty="0"/>
          </a:p>
        </p:txBody>
      </p:sp>
      <p:pic>
        <p:nvPicPr>
          <p:cNvPr id="11" name="Picture 10">
            <a:extLst>
              <a:ext uri="{FF2B5EF4-FFF2-40B4-BE49-F238E27FC236}">
                <a16:creationId xmlns:a16="http://schemas.microsoft.com/office/drawing/2014/main" id="{8DC75D25-F7CE-8AD0-2EA7-47C0E2B6BD99}"/>
              </a:ext>
            </a:extLst>
          </p:cNvPr>
          <p:cNvPicPr>
            <a:picLocks noChangeAspect="1"/>
          </p:cNvPicPr>
          <p:nvPr/>
        </p:nvPicPr>
        <p:blipFill>
          <a:blip r:embed="rId2"/>
          <a:stretch>
            <a:fillRect/>
          </a:stretch>
        </p:blipFill>
        <p:spPr>
          <a:xfrm>
            <a:off x="1372284" y="676953"/>
            <a:ext cx="9382806" cy="4390415"/>
          </a:xfrm>
          <a:prstGeom prst="rect">
            <a:avLst/>
          </a:prstGeom>
        </p:spPr>
      </p:pic>
      <p:pic>
        <p:nvPicPr>
          <p:cNvPr id="9" name="Picture 8">
            <a:extLst>
              <a:ext uri="{FF2B5EF4-FFF2-40B4-BE49-F238E27FC236}">
                <a16:creationId xmlns:a16="http://schemas.microsoft.com/office/drawing/2014/main" id="{3FD30AE9-65FC-2909-C19F-0B177E29854C}"/>
              </a:ext>
            </a:extLst>
          </p:cNvPr>
          <p:cNvPicPr>
            <a:picLocks noChangeAspect="1"/>
          </p:cNvPicPr>
          <p:nvPr/>
        </p:nvPicPr>
        <p:blipFill>
          <a:blip r:embed="rId3"/>
          <a:stretch>
            <a:fillRect/>
          </a:stretch>
        </p:blipFill>
        <p:spPr>
          <a:xfrm>
            <a:off x="1372283" y="676952"/>
            <a:ext cx="9382806" cy="4390415"/>
          </a:xfrm>
          <a:prstGeom prst="rect">
            <a:avLst/>
          </a:prstGeom>
        </p:spPr>
      </p:pic>
      <p:sp>
        <p:nvSpPr>
          <p:cNvPr id="12" name="Text Placeholder 9">
            <a:extLst>
              <a:ext uri="{FF2B5EF4-FFF2-40B4-BE49-F238E27FC236}">
                <a16:creationId xmlns:a16="http://schemas.microsoft.com/office/drawing/2014/main" id="{C1163227-2337-B4D9-9979-AD41EF7E9F1F}"/>
              </a:ext>
            </a:extLst>
          </p:cNvPr>
          <p:cNvSpPr>
            <a:spLocks noGrp="1"/>
          </p:cNvSpPr>
          <p:nvPr>
            <p:ph type="body" idx="4294967295"/>
          </p:nvPr>
        </p:nvSpPr>
        <p:spPr>
          <a:xfrm>
            <a:off x="841248" y="5102352"/>
            <a:ext cx="10607040" cy="585216"/>
          </a:xfrm>
        </p:spPr>
        <p:txBody>
          <a:bodyPr/>
          <a:lstStyle/>
          <a:p>
            <a:r>
              <a:rPr lang="en-GB" sz="1800" dirty="0">
                <a:effectLst/>
                <a:latin typeface="Times New Roman" panose="02020603050405020304" pitchFamily="18" charset="0"/>
                <a:ea typeface="Calibri" panose="020F0502020204030204" pitchFamily="34" charset="0"/>
              </a:rPr>
              <a:t>Anatomy-Dependent Correction Model (ADCM): the best metric of 0.1237 was reached at epoch 466.</a:t>
            </a:r>
            <a:endParaRPr lang="en-NL" dirty="0"/>
          </a:p>
        </p:txBody>
      </p:sp>
      <p:sp>
        <p:nvSpPr>
          <p:cNvPr id="4" name="Rectangle 3">
            <a:extLst>
              <a:ext uri="{FF2B5EF4-FFF2-40B4-BE49-F238E27FC236}">
                <a16:creationId xmlns:a16="http://schemas.microsoft.com/office/drawing/2014/main" id="{66FBEB9F-E008-08F1-8A05-AFE277D9966E}"/>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1218299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C40447-3A46-C47E-C94A-3A41956ACF29}"/>
              </a:ext>
            </a:extLst>
          </p:cNvPr>
          <p:cNvSpPr>
            <a:spLocks noGrp="1"/>
          </p:cNvSpPr>
          <p:nvPr>
            <p:ph type="body" idx="4294967295"/>
          </p:nvPr>
        </p:nvSpPr>
        <p:spPr>
          <a:xfrm>
            <a:off x="841248" y="5102352"/>
            <a:ext cx="10607040" cy="585216"/>
          </a:xfrm>
        </p:spPr>
        <p:txBody>
          <a:bodyPr/>
          <a:lstStyle/>
          <a:p>
            <a:r>
              <a:rPr lang="en-GB" dirty="0"/>
              <a:t>Motion and Halo</a:t>
            </a:r>
            <a:endParaRPr lang="en-US" dirty="0"/>
          </a:p>
        </p:txBody>
      </p:sp>
      <p:sp>
        <p:nvSpPr>
          <p:cNvPr id="2" name="Slide Number Placeholder 1">
            <a:extLst>
              <a:ext uri="{FF2B5EF4-FFF2-40B4-BE49-F238E27FC236}">
                <a16:creationId xmlns:a16="http://schemas.microsoft.com/office/drawing/2014/main" id="{AAD6B018-D91D-3BA0-00C6-1347934F50E4}"/>
              </a:ext>
            </a:extLst>
          </p:cNvPr>
          <p:cNvSpPr>
            <a:spLocks noGrp="1"/>
          </p:cNvSpPr>
          <p:nvPr>
            <p:ph type="sldNum" sz="quarter" idx="12"/>
          </p:nvPr>
        </p:nvSpPr>
        <p:spPr/>
        <p:txBody>
          <a:bodyPr/>
          <a:lstStyle/>
          <a:p>
            <a:fld id="{A65A5C87-DF58-40C8-B092-1DE63DB4547E}" type="slidenum">
              <a:rPr lang="en-US" smtClean="0"/>
              <a:pPr/>
              <a:t>41</a:t>
            </a:fld>
            <a:endParaRPr lang="en-US" dirty="0"/>
          </a:p>
        </p:txBody>
      </p:sp>
      <p:pic>
        <p:nvPicPr>
          <p:cNvPr id="4" name="Picture 3">
            <a:extLst>
              <a:ext uri="{FF2B5EF4-FFF2-40B4-BE49-F238E27FC236}">
                <a16:creationId xmlns:a16="http://schemas.microsoft.com/office/drawing/2014/main" id="{22511150-81F7-85A6-0EF8-D4B270B5AAD8}"/>
              </a:ext>
            </a:extLst>
          </p:cNvPr>
          <p:cNvPicPr>
            <a:picLocks noChangeAspect="1"/>
          </p:cNvPicPr>
          <p:nvPr/>
        </p:nvPicPr>
        <p:blipFill>
          <a:blip r:embed="rId2"/>
          <a:stretch>
            <a:fillRect/>
          </a:stretch>
        </p:blipFill>
        <p:spPr>
          <a:xfrm>
            <a:off x="1644768" y="1352323"/>
            <a:ext cx="9000000" cy="3645401"/>
          </a:xfrm>
          <a:prstGeom prst="rect">
            <a:avLst/>
          </a:prstGeom>
        </p:spPr>
      </p:pic>
    </p:spTree>
    <p:extLst>
      <p:ext uri="{BB962C8B-B14F-4D97-AF65-F5344CB8AC3E}">
        <p14:creationId xmlns:p14="http://schemas.microsoft.com/office/powerpoint/2010/main" val="2904108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35DA6C-9A28-2940-66E7-4820E4C49FE9}"/>
              </a:ext>
            </a:extLst>
          </p:cNvPr>
          <p:cNvSpPr>
            <a:spLocks noGrp="1"/>
          </p:cNvSpPr>
          <p:nvPr>
            <p:ph type="body" idx="4294967295"/>
          </p:nvPr>
        </p:nvSpPr>
        <p:spPr>
          <a:xfrm>
            <a:off x="841248" y="5102352"/>
            <a:ext cx="10607040" cy="585216"/>
          </a:xfrm>
        </p:spPr>
        <p:txBody>
          <a:bodyPr>
            <a:normAutofit fontScale="92500" lnSpcReduction="20000"/>
          </a:bodyPr>
          <a:lstStyle/>
          <a:p>
            <a:r>
              <a:rPr lang="en-GB" sz="1800" dirty="0">
                <a:effectLst/>
                <a:latin typeface="Times New Roman" panose="02020603050405020304" pitchFamily="18" charset="0"/>
                <a:ea typeface="Calibri" panose="020F0502020204030204" pitchFamily="34" charset="0"/>
              </a:rPr>
              <a:t>Transfer Learning for IMCM model (TL-MC): </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Training and validation loss for the Tune TL Model with a best metric of 0.0014 achieved at epoch </a:t>
            </a:r>
            <a:endParaRPr lang="en-NL" dirty="0"/>
          </a:p>
        </p:txBody>
      </p:sp>
      <p:sp>
        <p:nvSpPr>
          <p:cNvPr id="6" name="Slide Number Placeholder 5">
            <a:extLst>
              <a:ext uri="{FF2B5EF4-FFF2-40B4-BE49-F238E27FC236}">
                <a16:creationId xmlns:a16="http://schemas.microsoft.com/office/drawing/2014/main" id="{BCD19F23-D0B5-2334-960B-10F887C495E4}"/>
              </a:ext>
            </a:extLst>
          </p:cNvPr>
          <p:cNvSpPr>
            <a:spLocks noGrp="1"/>
          </p:cNvSpPr>
          <p:nvPr>
            <p:ph type="sldNum" sz="quarter" idx="12"/>
          </p:nvPr>
        </p:nvSpPr>
        <p:spPr/>
        <p:txBody>
          <a:bodyPr/>
          <a:lstStyle/>
          <a:p>
            <a:fld id="{A65A5C87-DF58-40C8-B092-1DE63DB4547E}" type="slidenum">
              <a:rPr lang="en-US" smtClean="0"/>
              <a:t>42</a:t>
            </a:fld>
            <a:endParaRPr lang="en-US" dirty="0"/>
          </a:p>
        </p:txBody>
      </p:sp>
      <p:pic>
        <p:nvPicPr>
          <p:cNvPr id="11" name="Picture 10">
            <a:extLst>
              <a:ext uri="{FF2B5EF4-FFF2-40B4-BE49-F238E27FC236}">
                <a16:creationId xmlns:a16="http://schemas.microsoft.com/office/drawing/2014/main" id="{10F448C9-7874-A8EC-9A39-2EC9D892CE3A}"/>
              </a:ext>
            </a:extLst>
          </p:cNvPr>
          <p:cNvPicPr>
            <a:picLocks noChangeAspect="1"/>
          </p:cNvPicPr>
          <p:nvPr/>
        </p:nvPicPr>
        <p:blipFill>
          <a:blip r:embed="rId2"/>
          <a:stretch>
            <a:fillRect/>
          </a:stretch>
        </p:blipFill>
        <p:spPr>
          <a:xfrm>
            <a:off x="2724150" y="1078365"/>
            <a:ext cx="6743700" cy="3743325"/>
          </a:xfrm>
          <a:prstGeom prst="rect">
            <a:avLst/>
          </a:prstGeom>
        </p:spPr>
      </p:pic>
      <p:pic>
        <p:nvPicPr>
          <p:cNvPr id="9" name="Picture 8">
            <a:extLst>
              <a:ext uri="{FF2B5EF4-FFF2-40B4-BE49-F238E27FC236}">
                <a16:creationId xmlns:a16="http://schemas.microsoft.com/office/drawing/2014/main" id="{E2978406-F3D4-87BC-51E3-2D55CA026C49}"/>
              </a:ext>
            </a:extLst>
          </p:cNvPr>
          <p:cNvPicPr>
            <a:picLocks noChangeAspect="1"/>
          </p:cNvPicPr>
          <p:nvPr/>
        </p:nvPicPr>
        <p:blipFill>
          <a:blip r:embed="rId3"/>
          <a:stretch>
            <a:fillRect/>
          </a:stretch>
        </p:blipFill>
        <p:spPr>
          <a:xfrm>
            <a:off x="2724150" y="1078365"/>
            <a:ext cx="6743700" cy="3743325"/>
          </a:xfrm>
          <a:prstGeom prst="rect">
            <a:avLst/>
          </a:prstGeom>
        </p:spPr>
      </p:pic>
      <p:sp>
        <p:nvSpPr>
          <p:cNvPr id="3" name="Rectangle 2">
            <a:extLst>
              <a:ext uri="{FF2B5EF4-FFF2-40B4-BE49-F238E27FC236}">
                <a16:creationId xmlns:a16="http://schemas.microsoft.com/office/drawing/2014/main" id="{B080E00B-7AEF-2CE9-4B43-DA8203E3C4F2}"/>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423233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EE44-0827-5251-4B37-7DBDCF2DA4BC}"/>
              </a:ext>
            </a:extLst>
          </p:cNvPr>
          <p:cNvSpPr>
            <a:spLocks noGrp="1"/>
          </p:cNvSpPr>
          <p:nvPr>
            <p:ph type="title"/>
          </p:nvPr>
        </p:nvSpPr>
        <p:spPr/>
        <p:txBody>
          <a:bodyPr/>
          <a:lstStyle/>
          <a:p>
            <a:r>
              <a:rPr lang="en-US" baseline="30000" dirty="0"/>
              <a:t>68</a:t>
            </a:r>
            <a:r>
              <a:rPr lang="en-US" sz="3200" dirty="0"/>
              <a:t>Ga-PET</a:t>
            </a:r>
            <a:endParaRPr lang="en-US" dirty="0"/>
          </a:p>
        </p:txBody>
      </p:sp>
      <p:sp>
        <p:nvSpPr>
          <p:cNvPr id="4" name="Slide Number Placeholder 3">
            <a:extLst>
              <a:ext uri="{FF2B5EF4-FFF2-40B4-BE49-F238E27FC236}">
                <a16:creationId xmlns:a16="http://schemas.microsoft.com/office/drawing/2014/main" id="{0FEE0086-EA40-320E-A97D-8E7ECFCEFA5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43</a:t>
            </a:fld>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A109655-26B7-6412-2598-FA905A3EDBC1}"/>
              </a:ext>
            </a:extLst>
          </p:cNvPr>
          <p:cNvPicPr>
            <a:picLocks noChangeAspect="1"/>
          </p:cNvPicPr>
          <p:nvPr/>
        </p:nvPicPr>
        <p:blipFill rotWithShape="1">
          <a:blip r:embed="rId2"/>
          <a:srcRect b="24048"/>
          <a:stretch/>
        </p:blipFill>
        <p:spPr>
          <a:xfrm>
            <a:off x="1536841" y="479099"/>
            <a:ext cx="5241695" cy="6032109"/>
          </a:xfrm>
          <a:prstGeom prst="rect">
            <a:avLst/>
          </a:prstGeom>
        </p:spPr>
      </p:pic>
      <p:pic>
        <p:nvPicPr>
          <p:cNvPr id="8" name="Picture 7">
            <a:extLst>
              <a:ext uri="{FF2B5EF4-FFF2-40B4-BE49-F238E27FC236}">
                <a16:creationId xmlns:a16="http://schemas.microsoft.com/office/drawing/2014/main" id="{980E2465-B211-F5CF-1861-F7A160320B30}"/>
              </a:ext>
            </a:extLst>
          </p:cNvPr>
          <p:cNvPicPr>
            <a:picLocks noChangeAspect="1"/>
          </p:cNvPicPr>
          <p:nvPr/>
        </p:nvPicPr>
        <p:blipFill rotWithShape="1">
          <a:blip r:embed="rId2"/>
          <a:srcRect t="75714"/>
          <a:stretch/>
        </p:blipFill>
        <p:spPr>
          <a:xfrm>
            <a:off x="5313013" y="2156148"/>
            <a:ext cx="7403823" cy="2724350"/>
          </a:xfrm>
          <a:prstGeom prst="rect">
            <a:avLst/>
          </a:prstGeom>
        </p:spPr>
      </p:pic>
    </p:spTree>
    <p:extLst>
      <p:ext uri="{BB962C8B-B14F-4D97-AF65-F5344CB8AC3E}">
        <p14:creationId xmlns:p14="http://schemas.microsoft.com/office/powerpoint/2010/main" val="154264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816898-6F42-6D23-40A0-D47A663F496C}"/>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44</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1F0B1EA-351D-A3F8-FB7B-28440ECDBE4F}"/>
              </a:ext>
            </a:extLst>
          </p:cNvPr>
          <p:cNvSpPr>
            <a:spLocks noGrp="1"/>
          </p:cNvSpPr>
          <p:nvPr>
            <p:ph type="title"/>
          </p:nvPr>
        </p:nvSpPr>
        <p:spPr/>
        <p:txBody>
          <a:bodyPr/>
          <a:lstStyle/>
          <a:p>
            <a:r>
              <a:rPr lang="en-GB" dirty="0"/>
              <a:t>Motion Artifact</a:t>
            </a:r>
            <a:endParaRPr lang="en-US" dirty="0"/>
          </a:p>
        </p:txBody>
      </p:sp>
      <p:pic>
        <p:nvPicPr>
          <p:cNvPr id="4" name="Picture 3">
            <a:extLst>
              <a:ext uri="{FF2B5EF4-FFF2-40B4-BE49-F238E27FC236}">
                <a16:creationId xmlns:a16="http://schemas.microsoft.com/office/drawing/2014/main" id="{D89657E6-A89F-37DC-E361-4E7212D6CF2C}"/>
              </a:ext>
            </a:extLst>
          </p:cNvPr>
          <p:cNvPicPr>
            <a:picLocks noChangeAspect="1"/>
          </p:cNvPicPr>
          <p:nvPr/>
        </p:nvPicPr>
        <p:blipFill>
          <a:blip r:embed="rId2"/>
          <a:stretch>
            <a:fillRect/>
          </a:stretch>
        </p:blipFill>
        <p:spPr>
          <a:xfrm>
            <a:off x="1637150" y="2317991"/>
            <a:ext cx="9000000" cy="3178042"/>
          </a:xfrm>
          <a:prstGeom prst="rect">
            <a:avLst/>
          </a:prstGeom>
        </p:spPr>
      </p:pic>
      <p:cxnSp>
        <p:nvCxnSpPr>
          <p:cNvPr id="7" name="Straight Connector 6">
            <a:extLst>
              <a:ext uri="{FF2B5EF4-FFF2-40B4-BE49-F238E27FC236}">
                <a16:creationId xmlns:a16="http://schemas.microsoft.com/office/drawing/2014/main" id="{4818638E-2CF0-7D5F-9BFD-463EAEFF6526}"/>
              </a:ext>
            </a:extLst>
          </p:cNvPr>
          <p:cNvCxnSpPr>
            <a:cxnSpLocks/>
          </p:cNvCxnSpPr>
          <p:nvPr/>
        </p:nvCxnSpPr>
        <p:spPr>
          <a:xfrm>
            <a:off x="1778000" y="3563951"/>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9308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DB85DD-4E15-C94E-C3F4-BA88C9A88AB3}"/>
              </a:ext>
            </a:extLst>
          </p:cNvPr>
          <p:cNvSpPr>
            <a:spLocks noGrp="1"/>
          </p:cNvSpPr>
          <p:nvPr>
            <p:ph type="body" idx="4294967295"/>
          </p:nvPr>
        </p:nvSpPr>
        <p:spPr>
          <a:xfrm>
            <a:off x="841248" y="5102352"/>
            <a:ext cx="10607040" cy="585216"/>
          </a:xfrm>
        </p:spPr>
        <p:txBody>
          <a:bodyPr/>
          <a:lstStyle/>
          <a:p>
            <a:r>
              <a:rPr lang="en-GB" dirty="0"/>
              <a:t>Truncation and Motion</a:t>
            </a:r>
            <a:endParaRPr lang="en-US" dirty="0"/>
          </a:p>
        </p:txBody>
      </p:sp>
      <p:sp>
        <p:nvSpPr>
          <p:cNvPr id="2" name="Slide Number Placeholder 1">
            <a:extLst>
              <a:ext uri="{FF2B5EF4-FFF2-40B4-BE49-F238E27FC236}">
                <a16:creationId xmlns:a16="http://schemas.microsoft.com/office/drawing/2014/main" id="{8C10E0DD-273D-1F80-5BA2-CEDF1CDACEE0}"/>
              </a:ext>
            </a:extLst>
          </p:cNvPr>
          <p:cNvSpPr>
            <a:spLocks noGrp="1"/>
          </p:cNvSpPr>
          <p:nvPr>
            <p:ph type="sldNum" sz="quarter" idx="12"/>
          </p:nvPr>
        </p:nvSpPr>
        <p:spPr/>
        <p:txBody>
          <a:bodyPr/>
          <a:lstStyle/>
          <a:p>
            <a:fld id="{A65A5C87-DF58-40C8-B092-1DE63DB4547E}" type="slidenum">
              <a:rPr lang="en-US" smtClean="0"/>
              <a:pPr/>
              <a:t>45</a:t>
            </a:fld>
            <a:endParaRPr lang="en-US" dirty="0"/>
          </a:p>
        </p:txBody>
      </p:sp>
      <p:pic>
        <p:nvPicPr>
          <p:cNvPr id="4" name="Picture 3">
            <a:extLst>
              <a:ext uri="{FF2B5EF4-FFF2-40B4-BE49-F238E27FC236}">
                <a16:creationId xmlns:a16="http://schemas.microsoft.com/office/drawing/2014/main" id="{A5237E69-69B2-CF55-ACF9-3319C0A01752}"/>
              </a:ext>
            </a:extLst>
          </p:cNvPr>
          <p:cNvPicPr>
            <a:picLocks noChangeAspect="1"/>
          </p:cNvPicPr>
          <p:nvPr/>
        </p:nvPicPr>
        <p:blipFill>
          <a:blip r:embed="rId2"/>
          <a:stretch>
            <a:fillRect/>
          </a:stretch>
        </p:blipFill>
        <p:spPr>
          <a:xfrm>
            <a:off x="1644768" y="1615432"/>
            <a:ext cx="9000000" cy="2937685"/>
          </a:xfrm>
          <a:prstGeom prst="rect">
            <a:avLst/>
          </a:prstGeom>
        </p:spPr>
      </p:pic>
      <p:grpSp>
        <p:nvGrpSpPr>
          <p:cNvPr id="13" name="Group 12">
            <a:extLst>
              <a:ext uri="{FF2B5EF4-FFF2-40B4-BE49-F238E27FC236}">
                <a16:creationId xmlns:a16="http://schemas.microsoft.com/office/drawing/2014/main" id="{FB6D56BE-98C4-6C54-A8D6-FC87B5D7DD71}"/>
              </a:ext>
            </a:extLst>
          </p:cNvPr>
          <p:cNvGrpSpPr/>
          <p:nvPr/>
        </p:nvGrpSpPr>
        <p:grpSpPr>
          <a:xfrm>
            <a:off x="4920342" y="2590804"/>
            <a:ext cx="4637320" cy="283625"/>
            <a:chOff x="5297713" y="3810000"/>
            <a:chExt cx="4637320" cy="283625"/>
          </a:xfrm>
        </p:grpSpPr>
        <p:cxnSp>
          <p:nvCxnSpPr>
            <p:cNvPr id="6" name="Straight Arrow Connector 5">
              <a:extLst>
                <a:ext uri="{FF2B5EF4-FFF2-40B4-BE49-F238E27FC236}">
                  <a16:creationId xmlns:a16="http://schemas.microsoft.com/office/drawing/2014/main" id="{56B74B7F-0637-D5B7-0EC1-4F06CD85C86E}"/>
                </a:ext>
              </a:extLst>
            </p:cNvPr>
            <p:cNvCxnSpPr>
              <a:cxnSpLocks/>
            </p:cNvCxnSpPr>
            <p:nvPr/>
          </p:nvCxnSpPr>
          <p:spPr>
            <a:xfrm flipH="1">
              <a:off x="9662885" y="3860800"/>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172A0005-E312-297B-DE1A-3A7A6FA42312}"/>
                </a:ext>
              </a:extLst>
            </p:cNvPr>
            <p:cNvCxnSpPr>
              <a:cxnSpLocks/>
            </p:cNvCxnSpPr>
            <p:nvPr/>
          </p:nvCxnSpPr>
          <p:spPr>
            <a:xfrm flipH="1">
              <a:off x="7480299" y="3810000"/>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74F334EA-4208-B955-CE48-9A1DB231421D}"/>
                </a:ext>
              </a:extLst>
            </p:cNvPr>
            <p:cNvCxnSpPr>
              <a:cxnSpLocks/>
            </p:cNvCxnSpPr>
            <p:nvPr/>
          </p:nvCxnSpPr>
          <p:spPr>
            <a:xfrm flipH="1">
              <a:off x="5297713" y="3868057"/>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 name="Straight Arrow Connector 8">
            <a:extLst>
              <a:ext uri="{FF2B5EF4-FFF2-40B4-BE49-F238E27FC236}">
                <a16:creationId xmlns:a16="http://schemas.microsoft.com/office/drawing/2014/main" id="{9BCF8FB5-6DB4-7655-8905-4C4455B8124E}"/>
              </a:ext>
            </a:extLst>
          </p:cNvPr>
          <p:cNvCxnSpPr>
            <a:cxnSpLocks/>
          </p:cNvCxnSpPr>
          <p:nvPr/>
        </p:nvCxnSpPr>
        <p:spPr>
          <a:xfrm flipH="1" flipV="1">
            <a:off x="9677403" y="3675750"/>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A8147999-E3BD-BC98-30AF-D7F4EED6906A}"/>
              </a:ext>
            </a:extLst>
          </p:cNvPr>
          <p:cNvCxnSpPr>
            <a:cxnSpLocks/>
          </p:cNvCxnSpPr>
          <p:nvPr/>
        </p:nvCxnSpPr>
        <p:spPr>
          <a:xfrm flipH="1" flipV="1">
            <a:off x="7494817" y="3675751"/>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6520AA41-FF1E-1BC8-3FAC-34729514BAF7}"/>
              </a:ext>
            </a:extLst>
          </p:cNvPr>
          <p:cNvCxnSpPr>
            <a:cxnSpLocks/>
          </p:cNvCxnSpPr>
          <p:nvPr/>
        </p:nvCxnSpPr>
        <p:spPr>
          <a:xfrm flipH="1" flipV="1">
            <a:off x="5312231" y="3679969"/>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26406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6A7287B-ED1B-5EC3-0B8F-24E5C4B580DD}"/>
              </a:ext>
            </a:extLst>
          </p:cNvPr>
          <p:cNvSpPr>
            <a:spLocks noGrp="1"/>
          </p:cNvSpPr>
          <p:nvPr>
            <p:ph type="body" idx="4294967295"/>
          </p:nvPr>
        </p:nvSpPr>
        <p:spPr>
          <a:xfrm>
            <a:off x="841248" y="5102352"/>
            <a:ext cx="10607040" cy="585216"/>
          </a:xfrm>
        </p:spPr>
        <p:txBody>
          <a:bodyPr/>
          <a:lstStyle/>
          <a:p>
            <a:r>
              <a:rPr lang="en-GB" dirty="0"/>
              <a:t>Halo</a:t>
            </a:r>
            <a:endParaRPr lang="en-US" dirty="0"/>
          </a:p>
        </p:txBody>
      </p:sp>
      <p:sp>
        <p:nvSpPr>
          <p:cNvPr id="2" name="Slide Number Placeholder 1">
            <a:extLst>
              <a:ext uri="{FF2B5EF4-FFF2-40B4-BE49-F238E27FC236}">
                <a16:creationId xmlns:a16="http://schemas.microsoft.com/office/drawing/2014/main" id="{B167A91A-E015-4E1D-68CA-3190C6B8C960}"/>
              </a:ext>
            </a:extLst>
          </p:cNvPr>
          <p:cNvSpPr>
            <a:spLocks noGrp="1"/>
          </p:cNvSpPr>
          <p:nvPr>
            <p:ph type="sldNum" sz="quarter" idx="12"/>
          </p:nvPr>
        </p:nvSpPr>
        <p:spPr/>
        <p:txBody>
          <a:bodyPr/>
          <a:lstStyle/>
          <a:p>
            <a:fld id="{A65A5C87-DF58-40C8-B092-1DE63DB4547E}" type="slidenum">
              <a:rPr lang="en-US" smtClean="0"/>
              <a:pPr/>
              <a:t>46</a:t>
            </a:fld>
            <a:endParaRPr lang="en-US" dirty="0"/>
          </a:p>
        </p:txBody>
      </p:sp>
      <p:pic>
        <p:nvPicPr>
          <p:cNvPr id="4" name="Picture 3">
            <a:extLst>
              <a:ext uri="{FF2B5EF4-FFF2-40B4-BE49-F238E27FC236}">
                <a16:creationId xmlns:a16="http://schemas.microsoft.com/office/drawing/2014/main" id="{E7D865CF-B123-C8D4-EB87-57A194B21B17}"/>
              </a:ext>
            </a:extLst>
          </p:cNvPr>
          <p:cNvPicPr>
            <a:picLocks noChangeAspect="1"/>
          </p:cNvPicPr>
          <p:nvPr/>
        </p:nvPicPr>
        <p:blipFill>
          <a:blip r:embed="rId2"/>
          <a:stretch>
            <a:fillRect/>
          </a:stretch>
        </p:blipFill>
        <p:spPr>
          <a:xfrm>
            <a:off x="1644768" y="1340303"/>
            <a:ext cx="9000000" cy="3231454"/>
          </a:xfrm>
          <a:prstGeom prst="rect">
            <a:avLst/>
          </a:prstGeom>
        </p:spPr>
      </p:pic>
    </p:spTree>
    <p:extLst>
      <p:ext uri="{BB962C8B-B14F-4D97-AF65-F5344CB8AC3E}">
        <p14:creationId xmlns:p14="http://schemas.microsoft.com/office/powerpoint/2010/main" val="113122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7E3F49C7-8399-772D-0729-EF1403E5EEFF}"/>
              </a:ext>
            </a:extLst>
          </p:cNvPr>
          <p:cNvSpPr>
            <a:spLocks noGrp="1"/>
          </p:cNvSpPr>
          <p:nvPr>
            <p:ph type="body" idx="4294967295"/>
          </p:nvPr>
        </p:nvSpPr>
        <p:spPr>
          <a:xfrm>
            <a:off x="841248" y="5102352"/>
            <a:ext cx="10607040" cy="585216"/>
          </a:xfrm>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1FB42A5B-1D2F-DEDB-A312-27CEFE1D416D}"/>
              </a:ext>
            </a:extLst>
          </p:cNvPr>
          <p:cNvSpPr>
            <a:spLocks noGrp="1"/>
          </p:cNvSpPr>
          <p:nvPr>
            <p:ph type="sldNum" sz="quarter" idx="12"/>
          </p:nvPr>
        </p:nvSpPr>
        <p:spPr/>
        <p:txBody>
          <a:bodyPr/>
          <a:lstStyle/>
          <a:p>
            <a:fld id="{A65A5C87-DF58-40C8-B092-1DE63DB4547E}" type="slidenum">
              <a:rPr lang="en-US" smtClean="0"/>
              <a:pPr/>
              <a:t>47</a:t>
            </a:fld>
            <a:endParaRPr lang="en-US" dirty="0"/>
          </a:p>
        </p:txBody>
      </p:sp>
      <p:pic>
        <p:nvPicPr>
          <p:cNvPr id="4" name="Picture 3">
            <a:extLst>
              <a:ext uri="{FF2B5EF4-FFF2-40B4-BE49-F238E27FC236}">
                <a16:creationId xmlns:a16="http://schemas.microsoft.com/office/drawing/2014/main" id="{732DF079-7618-150A-1B62-AD232C8532AD}"/>
              </a:ext>
            </a:extLst>
          </p:cNvPr>
          <p:cNvPicPr>
            <a:picLocks noChangeAspect="1"/>
          </p:cNvPicPr>
          <p:nvPr/>
        </p:nvPicPr>
        <p:blipFill>
          <a:blip r:embed="rId2"/>
          <a:stretch>
            <a:fillRect/>
          </a:stretch>
        </p:blipFill>
        <p:spPr>
          <a:xfrm>
            <a:off x="1666875" y="1687579"/>
            <a:ext cx="9000000" cy="3178042"/>
          </a:xfrm>
          <a:prstGeom prst="rect">
            <a:avLst/>
          </a:prstGeom>
        </p:spPr>
      </p:pic>
      <p:cxnSp>
        <p:nvCxnSpPr>
          <p:cNvPr id="5" name="Straight Arrow Connector 4">
            <a:extLst>
              <a:ext uri="{FF2B5EF4-FFF2-40B4-BE49-F238E27FC236}">
                <a16:creationId xmlns:a16="http://schemas.microsoft.com/office/drawing/2014/main" id="{15916D08-F325-2007-1225-A6DF5D5531EE}"/>
              </a:ext>
            </a:extLst>
          </p:cNvPr>
          <p:cNvCxnSpPr>
            <a:cxnSpLocks/>
          </p:cNvCxnSpPr>
          <p:nvPr/>
        </p:nvCxnSpPr>
        <p:spPr>
          <a:xfrm flipH="1">
            <a:off x="4923976" y="3055257"/>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47D73255-C3A4-80E8-AAAB-EF16C36B6CFB}"/>
              </a:ext>
            </a:extLst>
          </p:cNvPr>
          <p:cNvCxnSpPr>
            <a:cxnSpLocks/>
          </p:cNvCxnSpPr>
          <p:nvPr/>
        </p:nvCxnSpPr>
        <p:spPr>
          <a:xfrm flipH="1">
            <a:off x="7106562" y="3026229"/>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F37608C5-4E5D-FC65-3C71-08F716DC69E1}"/>
              </a:ext>
            </a:extLst>
          </p:cNvPr>
          <p:cNvCxnSpPr>
            <a:cxnSpLocks/>
          </p:cNvCxnSpPr>
          <p:nvPr/>
        </p:nvCxnSpPr>
        <p:spPr>
          <a:xfrm flipH="1">
            <a:off x="9289148" y="3033486"/>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1882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1337C95-25DC-8275-393B-7F458A176901}"/>
              </a:ext>
            </a:extLst>
          </p:cNvPr>
          <p:cNvSpPr>
            <a:spLocks noGrp="1"/>
          </p:cNvSpPr>
          <p:nvPr>
            <p:ph type="body" idx="4294967295"/>
          </p:nvPr>
        </p:nvSpPr>
        <p:spPr>
          <a:xfrm>
            <a:off x="841248" y="5102352"/>
            <a:ext cx="10607040" cy="585216"/>
          </a:xfrm>
        </p:spPr>
        <p:txBody>
          <a:bodyPr/>
          <a:lstStyle/>
          <a:p>
            <a:r>
              <a:rPr lang="en-US" dirty="0"/>
              <a:t>Metal artifact</a:t>
            </a:r>
          </a:p>
        </p:txBody>
      </p:sp>
      <p:sp>
        <p:nvSpPr>
          <p:cNvPr id="2" name="Slide Number Placeholder 1">
            <a:extLst>
              <a:ext uri="{FF2B5EF4-FFF2-40B4-BE49-F238E27FC236}">
                <a16:creationId xmlns:a16="http://schemas.microsoft.com/office/drawing/2014/main" id="{37E12D76-659A-0972-06C5-7AF12AC3A0AA}"/>
              </a:ext>
            </a:extLst>
          </p:cNvPr>
          <p:cNvSpPr>
            <a:spLocks noGrp="1"/>
          </p:cNvSpPr>
          <p:nvPr>
            <p:ph type="sldNum" sz="quarter" idx="12"/>
          </p:nvPr>
        </p:nvSpPr>
        <p:spPr/>
        <p:txBody>
          <a:bodyPr/>
          <a:lstStyle/>
          <a:p>
            <a:fld id="{A65A5C87-DF58-40C8-B092-1DE63DB4547E}" type="slidenum">
              <a:rPr lang="en-US" smtClean="0"/>
              <a:pPr/>
              <a:t>48</a:t>
            </a:fld>
            <a:endParaRPr lang="en-US" dirty="0"/>
          </a:p>
        </p:txBody>
      </p:sp>
      <p:pic>
        <p:nvPicPr>
          <p:cNvPr id="4" name="Picture 3">
            <a:extLst>
              <a:ext uri="{FF2B5EF4-FFF2-40B4-BE49-F238E27FC236}">
                <a16:creationId xmlns:a16="http://schemas.microsoft.com/office/drawing/2014/main" id="{4E47C04A-ECE5-71B6-E9C0-3961A70CEA9F}"/>
              </a:ext>
            </a:extLst>
          </p:cNvPr>
          <p:cNvPicPr>
            <a:picLocks noChangeAspect="1"/>
          </p:cNvPicPr>
          <p:nvPr/>
        </p:nvPicPr>
        <p:blipFill>
          <a:blip r:embed="rId2"/>
          <a:stretch>
            <a:fillRect/>
          </a:stretch>
        </p:blipFill>
        <p:spPr>
          <a:xfrm>
            <a:off x="1644768" y="1495885"/>
            <a:ext cx="9000000" cy="2937685"/>
          </a:xfrm>
          <a:prstGeom prst="rect">
            <a:avLst/>
          </a:prstGeom>
        </p:spPr>
      </p:pic>
      <p:cxnSp>
        <p:nvCxnSpPr>
          <p:cNvPr id="7" name="Straight Arrow Connector 6">
            <a:extLst>
              <a:ext uri="{FF2B5EF4-FFF2-40B4-BE49-F238E27FC236}">
                <a16:creationId xmlns:a16="http://schemas.microsoft.com/office/drawing/2014/main" id="{B9B4734F-D329-8FD6-2B49-95D0D3040959}"/>
              </a:ext>
            </a:extLst>
          </p:cNvPr>
          <p:cNvCxnSpPr>
            <a:cxnSpLocks/>
          </p:cNvCxnSpPr>
          <p:nvPr/>
        </p:nvCxnSpPr>
        <p:spPr>
          <a:xfrm flipH="1">
            <a:off x="4945748" y="1770742"/>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0A9C3F97-6DED-8982-944E-625DF009B3AB}"/>
              </a:ext>
            </a:extLst>
          </p:cNvPr>
          <p:cNvCxnSpPr>
            <a:cxnSpLocks/>
          </p:cNvCxnSpPr>
          <p:nvPr/>
        </p:nvCxnSpPr>
        <p:spPr>
          <a:xfrm flipH="1">
            <a:off x="7128334" y="1741714"/>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EA3A5E1-5D63-AFB0-A8D8-0A9F0552F98B}"/>
              </a:ext>
            </a:extLst>
          </p:cNvPr>
          <p:cNvCxnSpPr>
            <a:cxnSpLocks/>
          </p:cNvCxnSpPr>
          <p:nvPr/>
        </p:nvCxnSpPr>
        <p:spPr>
          <a:xfrm flipH="1">
            <a:off x="9310920" y="1748971"/>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1295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6A1B0B-9E9B-8B80-A8AB-B104C87F5AE0}"/>
              </a:ext>
            </a:extLst>
          </p:cNvPr>
          <p:cNvSpPr>
            <a:spLocks noGrp="1"/>
          </p:cNvSpPr>
          <p:nvPr>
            <p:ph type="body" idx="4294967295"/>
          </p:nvPr>
        </p:nvSpPr>
        <p:spPr>
          <a:xfrm>
            <a:off x="841248" y="5102352"/>
            <a:ext cx="10607040" cy="585216"/>
          </a:xfrm>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F63FE825-4DAF-B885-8791-D6DEFEE9F9F7}"/>
              </a:ext>
            </a:extLst>
          </p:cNvPr>
          <p:cNvSpPr>
            <a:spLocks noGrp="1"/>
          </p:cNvSpPr>
          <p:nvPr>
            <p:ph type="sldNum" sz="quarter" idx="12"/>
          </p:nvPr>
        </p:nvSpPr>
        <p:spPr/>
        <p:txBody>
          <a:bodyPr/>
          <a:lstStyle/>
          <a:p>
            <a:fld id="{A65A5C87-DF58-40C8-B092-1DE63DB4547E}" type="slidenum">
              <a:rPr lang="en-US" smtClean="0"/>
              <a:pPr/>
              <a:t>49</a:t>
            </a:fld>
            <a:endParaRPr lang="en-US" dirty="0"/>
          </a:p>
        </p:txBody>
      </p:sp>
      <p:pic>
        <p:nvPicPr>
          <p:cNvPr id="6" name="Picture 5">
            <a:extLst>
              <a:ext uri="{FF2B5EF4-FFF2-40B4-BE49-F238E27FC236}">
                <a16:creationId xmlns:a16="http://schemas.microsoft.com/office/drawing/2014/main" id="{7214314B-A7F8-3534-9E2A-D074A7A81FCE}"/>
              </a:ext>
            </a:extLst>
          </p:cNvPr>
          <p:cNvPicPr>
            <a:picLocks noChangeAspect="1"/>
          </p:cNvPicPr>
          <p:nvPr/>
        </p:nvPicPr>
        <p:blipFill>
          <a:blip r:embed="rId2"/>
          <a:stretch>
            <a:fillRect/>
          </a:stretch>
        </p:blipFill>
        <p:spPr>
          <a:xfrm>
            <a:off x="1644768" y="1418542"/>
            <a:ext cx="9000000" cy="3178042"/>
          </a:xfrm>
          <a:prstGeom prst="rect">
            <a:avLst/>
          </a:prstGeom>
        </p:spPr>
      </p:pic>
      <p:cxnSp>
        <p:nvCxnSpPr>
          <p:cNvPr id="4" name="Straight Arrow Connector 3">
            <a:extLst>
              <a:ext uri="{FF2B5EF4-FFF2-40B4-BE49-F238E27FC236}">
                <a16:creationId xmlns:a16="http://schemas.microsoft.com/office/drawing/2014/main" id="{A3CCD410-F0C7-E3D1-5047-EF9541BAC1F8}"/>
              </a:ext>
            </a:extLst>
          </p:cNvPr>
          <p:cNvCxnSpPr>
            <a:cxnSpLocks/>
          </p:cNvCxnSpPr>
          <p:nvPr/>
        </p:nvCxnSpPr>
        <p:spPr>
          <a:xfrm>
            <a:off x="4100286" y="2953657"/>
            <a:ext cx="511633" cy="2866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A466ACFB-AFC5-6906-91CF-CA45916A2A56}"/>
              </a:ext>
            </a:extLst>
          </p:cNvPr>
          <p:cNvCxnSpPr>
            <a:cxnSpLocks/>
          </p:cNvCxnSpPr>
          <p:nvPr/>
        </p:nvCxnSpPr>
        <p:spPr>
          <a:xfrm>
            <a:off x="6270171" y="2968171"/>
            <a:ext cx="524334" cy="27214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88092AAC-353F-6647-71DE-1F202464E05F}"/>
              </a:ext>
            </a:extLst>
          </p:cNvPr>
          <p:cNvCxnSpPr>
            <a:cxnSpLocks/>
          </p:cNvCxnSpPr>
          <p:nvPr/>
        </p:nvCxnSpPr>
        <p:spPr>
          <a:xfrm>
            <a:off x="8447314" y="2953657"/>
            <a:ext cx="529777" cy="29088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1259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4C51BF-6D29-6F35-6B3E-60D0A6B095F0}"/>
              </a:ext>
            </a:extLst>
          </p:cNvPr>
          <p:cNvSpPr>
            <a:spLocks noGrp="1"/>
          </p:cNvSpPr>
          <p:nvPr>
            <p:ph type="title"/>
          </p:nvPr>
        </p:nvSpPr>
        <p:spPr/>
        <p:txBody>
          <a:bodyPr/>
          <a:lstStyle/>
          <a:p>
            <a:r>
              <a:rPr lang="en-GB" dirty="0"/>
              <a:t>Challenges in ASC using CT info</a:t>
            </a:r>
            <a:endParaRPr lang="en-US" dirty="0"/>
          </a:p>
        </p:txBody>
      </p:sp>
      <p:sp>
        <p:nvSpPr>
          <p:cNvPr id="5" name="Slide Number Placeholder 4">
            <a:extLst>
              <a:ext uri="{FF2B5EF4-FFF2-40B4-BE49-F238E27FC236}">
                <a16:creationId xmlns:a16="http://schemas.microsoft.com/office/drawing/2014/main" id="{2D49DD97-A184-366D-CE0D-CFFA9CE03DA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5</a:t>
            </a:fld>
            <a:endParaRPr lang="en-US" dirty="0">
              <a:latin typeface="Arial" panose="020B0604020202020204" pitchFamily="34" charset="0"/>
              <a:cs typeface="Arial" panose="020B0604020202020204" pitchFamily="34" charset="0"/>
            </a:endParaRPr>
          </a:p>
        </p:txBody>
      </p:sp>
      <p:sp>
        <p:nvSpPr>
          <p:cNvPr id="6" name="Rectangle 2">
            <a:extLst>
              <a:ext uri="{FF2B5EF4-FFF2-40B4-BE49-F238E27FC236}">
                <a16:creationId xmlns:a16="http://schemas.microsoft.com/office/drawing/2014/main" id="{4146748D-7AB8-9694-1488-486867EDC2B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38F76315-E245-FB49-BA33-4FE99006F6FD}"/>
              </a:ext>
            </a:extLst>
          </p:cNvPr>
          <p:cNvSpPr txBox="1">
            <a:spLocks noGrp="1"/>
          </p:cNvSpPr>
          <p:nvPr>
            <p:ph idx="1"/>
          </p:nvPr>
        </p:nvSpPr>
        <p:spPr>
          <a:xfrm>
            <a:off x="1116013" y="2478088"/>
            <a:ext cx="10167937" cy="2343590"/>
          </a:xfrm>
          <a:prstGeom prst="rect">
            <a:avLst/>
          </a:prstGeom>
          <a:noFill/>
        </p:spPr>
        <p:txBody>
          <a:bodyPr wrap="square">
            <a:spAutoFit/>
          </a:bodyPr>
          <a:lstStyle/>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Radiation Exposure</a:t>
            </a:r>
          </a:p>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Limited Availability</a:t>
            </a:r>
          </a:p>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Cost and Complexity</a:t>
            </a:r>
          </a:p>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Contrast Agent Issues</a:t>
            </a:r>
          </a:p>
          <a:p>
            <a:pPr marL="0" lvl="0" indent="0">
              <a:lnSpc>
                <a:spcPct val="150000"/>
              </a:lnSpc>
              <a:spcBef>
                <a:spcPts val="0"/>
              </a:spcBef>
              <a:buNone/>
            </a:pPr>
            <a:r>
              <a:rPr lang="en-US" sz="2000" dirty="0">
                <a:latin typeface="Arial" panose="020B0604020202020204" pitchFamily="34" charset="0"/>
                <a:cs typeface="Arial" panose="020B0604020202020204" pitchFamily="34" charset="0"/>
              </a:rPr>
              <a:t>🩻 </a:t>
            </a:r>
            <a:r>
              <a:rPr lang="en-GB" sz="2000" dirty="0">
                <a:solidFill>
                  <a:srgbClr val="0070C0"/>
                </a:solidFill>
                <a:latin typeface="Arial" panose="020B0604020202020204" pitchFamily="34" charset="0"/>
                <a:ea typeface="Arial"/>
                <a:cs typeface="Arial" panose="020B0604020202020204" pitchFamily="34" charset="0"/>
                <a:sym typeface="Arial"/>
              </a:rPr>
              <a:t>Artifacts</a:t>
            </a:r>
          </a:p>
        </p:txBody>
      </p:sp>
    </p:spTree>
    <p:extLst>
      <p:ext uri="{BB962C8B-B14F-4D97-AF65-F5344CB8AC3E}">
        <p14:creationId xmlns:p14="http://schemas.microsoft.com/office/powerpoint/2010/main" val="65559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afterEffect">
                                  <p:stCondLst>
                                    <p:cond delay="500"/>
                                  </p:stCondLst>
                                  <p:iterate type="lt">
                                    <p:tmPct val="4000"/>
                                  </p:iterate>
                                  <p:childTnLst>
                                    <p:set>
                                      <p:cBhvr override="childStyle">
                                        <p:cTn id="6" dur="1500" fill="hold"/>
                                        <p:tgtEl>
                                          <p:spTgt spid="4">
                                            <p:txEl>
                                              <p:pRg st="0" end="0"/>
                                            </p:txEl>
                                          </p:spTgt>
                                        </p:tgtEl>
                                        <p:attrNameLst>
                                          <p:attrName>style.color</p:attrName>
                                        </p:attrNameLst>
                                      </p:cBhvr>
                                      <p:to>
                                        <p:clrVal>
                                          <a:srgbClr val="9B57D3"/>
                                        </p:clrVal>
                                      </p:to>
                                    </p:set>
                                    <p:set>
                                      <p:cBhvr>
                                        <p:cTn id="7" dur="1500" fill="hold"/>
                                        <p:tgtEl>
                                          <p:spTgt spid="4">
                                            <p:txEl>
                                              <p:pRg st="0" end="0"/>
                                            </p:txEl>
                                          </p:spTgt>
                                        </p:tgtEl>
                                        <p:attrNameLst>
                                          <p:attrName>fillcolor</p:attrName>
                                        </p:attrNameLst>
                                      </p:cBhvr>
                                      <p:to>
                                        <p:clrVal>
                                          <a:srgbClr val="9B57D3"/>
                                        </p:clrVal>
                                      </p:to>
                                    </p:set>
                                    <p:set>
                                      <p:cBhvr>
                                        <p:cTn id="8" dur="1500" fill="hold"/>
                                        <p:tgtEl>
                                          <p:spTgt spid="4">
                                            <p:txEl>
                                              <p:pRg st="0" end="0"/>
                                            </p:txEl>
                                          </p:spTgt>
                                        </p:tgtEl>
                                        <p:attrNameLst>
                                          <p:attrName>fill.type</p:attrName>
                                        </p:attrNameLst>
                                      </p:cBhvr>
                                      <p:to>
                                        <p:strVal val="solid"/>
                                      </p:to>
                                    </p:set>
                                  </p:childTnLst>
                                </p:cTn>
                              </p:par>
                            </p:childTnLst>
                          </p:cTn>
                        </p:par>
                        <p:par>
                          <p:cTn id="9" fill="hold">
                            <p:stCondLst>
                              <p:cond delay="3080"/>
                            </p:stCondLst>
                            <p:childTnLst>
                              <p:par>
                                <p:cTn id="10" presetID="16" presetClass="emph" presetSubtype="0" fill="hold" nodeType="afterEffect">
                                  <p:stCondLst>
                                    <p:cond delay="500"/>
                                  </p:stCondLst>
                                  <p:iterate type="lt">
                                    <p:tmPct val="4000"/>
                                  </p:iterate>
                                  <p:childTnLst>
                                    <p:set>
                                      <p:cBhvr override="childStyle">
                                        <p:cTn id="11" dur="1500" fill="hold"/>
                                        <p:tgtEl>
                                          <p:spTgt spid="4">
                                            <p:txEl>
                                              <p:pRg st="1" end="1"/>
                                            </p:txEl>
                                          </p:spTgt>
                                        </p:tgtEl>
                                        <p:attrNameLst>
                                          <p:attrName>style.color</p:attrName>
                                        </p:attrNameLst>
                                      </p:cBhvr>
                                      <p:to>
                                        <p:clrVal>
                                          <a:srgbClr val="9B57D3"/>
                                        </p:clrVal>
                                      </p:to>
                                    </p:set>
                                    <p:set>
                                      <p:cBhvr>
                                        <p:cTn id="12" dur="1500" fill="hold"/>
                                        <p:tgtEl>
                                          <p:spTgt spid="4">
                                            <p:txEl>
                                              <p:pRg st="1" end="1"/>
                                            </p:txEl>
                                          </p:spTgt>
                                        </p:tgtEl>
                                        <p:attrNameLst>
                                          <p:attrName>fillcolor</p:attrName>
                                        </p:attrNameLst>
                                      </p:cBhvr>
                                      <p:to>
                                        <p:clrVal>
                                          <a:srgbClr val="9B57D3"/>
                                        </p:clrVal>
                                      </p:to>
                                    </p:set>
                                    <p:set>
                                      <p:cBhvr>
                                        <p:cTn id="13" dur="1500" fill="hold"/>
                                        <p:tgtEl>
                                          <p:spTgt spid="4">
                                            <p:txEl>
                                              <p:pRg st="1" end="1"/>
                                            </p:txEl>
                                          </p:spTgt>
                                        </p:tgtEl>
                                        <p:attrNameLst>
                                          <p:attrName>fill.type</p:attrName>
                                        </p:attrNameLst>
                                      </p:cBhvr>
                                      <p:to>
                                        <p:strVal val="solid"/>
                                      </p:to>
                                    </p:set>
                                  </p:childTnLst>
                                </p:cTn>
                              </p:par>
                            </p:childTnLst>
                          </p:cTn>
                        </p:par>
                        <p:par>
                          <p:cTn id="14" fill="hold">
                            <p:stCondLst>
                              <p:cond delay="6220"/>
                            </p:stCondLst>
                            <p:childTnLst>
                              <p:par>
                                <p:cTn id="15" presetID="16" presetClass="emph" presetSubtype="0" fill="hold" nodeType="afterEffect">
                                  <p:stCondLst>
                                    <p:cond delay="500"/>
                                  </p:stCondLst>
                                  <p:iterate type="lt">
                                    <p:tmPct val="4000"/>
                                  </p:iterate>
                                  <p:childTnLst>
                                    <p:set>
                                      <p:cBhvr override="childStyle">
                                        <p:cTn id="16" dur="1500" fill="hold"/>
                                        <p:tgtEl>
                                          <p:spTgt spid="4">
                                            <p:txEl>
                                              <p:pRg st="2" end="2"/>
                                            </p:txEl>
                                          </p:spTgt>
                                        </p:tgtEl>
                                        <p:attrNameLst>
                                          <p:attrName>style.color</p:attrName>
                                        </p:attrNameLst>
                                      </p:cBhvr>
                                      <p:to>
                                        <p:clrVal>
                                          <a:srgbClr val="9B57D3"/>
                                        </p:clrVal>
                                      </p:to>
                                    </p:set>
                                    <p:set>
                                      <p:cBhvr>
                                        <p:cTn id="17" dur="1500" fill="hold"/>
                                        <p:tgtEl>
                                          <p:spTgt spid="4">
                                            <p:txEl>
                                              <p:pRg st="2" end="2"/>
                                            </p:txEl>
                                          </p:spTgt>
                                        </p:tgtEl>
                                        <p:attrNameLst>
                                          <p:attrName>fillcolor</p:attrName>
                                        </p:attrNameLst>
                                      </p:cBhvr>
                                      <p:to>
                                        <p:clrVal>
                                          <a:srgbClr val="9B57D3"/>
                                        </p:clrVal>
                                      </p:to>
                                    </p:set>
                                    <p:set>
                                      <p:cBhvr>
                                        <p:cTn id="18" dur="1500" fill="hold"/>
                                        <p:tgtEl>
                                          <p:spTgt spid="4">
                                            <p:txEl>
                                              <p:pRg st="2" end="2"/>
                                            </p:txEl>
                                          </p:spTgt>
                                        </p:tgtEl>
                                        <p:attrNameLst>
                                          <p:attrName>fill.type</p:attrName>
                                        </p:attrNameLst>
                                      </p:cBhvr>
                                      <p:to>
                                        <p:strVal val="solid"/>
                                      </p:to>
                                    </p:set>
                                  </p:childTnLst>
                                </p:cTn>
                              </p:par>
                            </p:childTnLst>
                          </p:cTn>
                        </p:par>
                        <p:par>
                          <p:cTn id="19" fill="hold">
                            <p:stCondLst>
                              <p:cond delay="9240"/>
                            </p:stCondLst>
                            <p:childTnLst>
                              <p:par>
                                <p:cTn id="20" presetID="16" presetClass="emph" presetSubtype="0" fill="hold" nodeType="afterEffect">
                                  <p:stCondLst>
                                    <p:cond delay="500"/>
                                  </p:stCondLst>
                                  <p:iterate type="lt">
                                    <p:tmPct val="4000"/>
                                  </p:iterate>
                                  <p:childTnLst>
                                    <p:set>
                                      <p:cBhvr override="childStyle">
                                        <p:cTn id="21" dur="1500" fill="hold"/>
                                        <p:tgtEl>
                                          <p:spTgt spid="4">
                                            <p:txEl>
                                              <p:pRg st="3" end="3"/>
                                            </p:txEl>
                                          </p:spTgt>
                                        </p:tgtEl>
                                        <p:attrNameLst>
                                          <p:attrName>style.color</p:attrName>
                                        </p:attrNameLst>
                                      </p:cBhvr>
                                      <p:to>
                                        <p:clrVal>
                                          <a:srgbClr val="9B57D3"/>
                                        </p:clrVal>
                                      </p:to>
                                    </p:set>
                                    <p:set>
                                      <p:cBhvr>
                                        <p:cTn id="22" dur="1500" fill="hold"/>
                                        <p:tgtEl>
                                          <p:spTgt spid="4">
                                            <p:txEl>
                                              <p:pRg st="3" end="3"/>
                                            </p:txEl>
                                          </p:spTgt>
                                        </p:tgtEl>
                                        <p:attrNameLst>
                                          <p:attrName>fillcolor</p:attrName>
                                        </p:attrNameLst>
                                      </p:cBhvr>
                                      <p:to>
                                        <p:clrVal>
                                          <a:srgbClr val="9B57D3"/>
                                        </p:clrVal>
                                      </p:to>
                                    </p:set>
                                    <p:set>
                                      <p:cBhvr>
                                        <p:cTn id="23" dur="1500" fill="hold"/>
                                        <p:tgtEl>
                                          <p:spTgt spid="4">
                                            <p:txEl>
                                              <p:pRg st="3" end="3"/>
                                            </p:txEl>
                                          </p:spTgt>
                                        </p:tgtEl>
                                        <p:attrNameLst>
                                          <p:attrName>fill.type</p:attrName>
                                        </p:attrNameLst>
                                      </p:cBhvr>
                                      <p:to>
                                        <p:strVal val="solid"/>
                                      </p:to>
                                    </p:set>
                                  </p:childTnLst>
                                </p:cTn>
                              </p:par>
                            </p:childTnLst>
                          </p:cTn>
                        </p:par>
                        <p:par>
                          <p:cTn id="24" fill="hold">
                            <p:stCondLst>
                              <p:cond delay="12380"/>
                            </p:stCondLst>
                            <p:childTnLst>
                              <p:par>
                                <p:cTn id="25" presetID="16" presetClass="emph" presetSubtype="0" fill="hold" nodeType="afterEffect">
                                  <p:stCondLst>
                                    <p:cond delay="500"/>
                                  </p:stCondLst>
                                  <p:iterate type="lt">
                                    <p:tmPct val="4000"/>
                                  </p:iterate>
                                  <p:childTnLst>
                                    <p:set>
                                      <p:cBhvr override="childStyle">
                                        <p:cTn id="26" dur="1500" fill="hold"/>
                                        <p:tgtEl>
                                          <p:spTgt spid="4">
                                            <p:txEl>
                                              <p:pRg st="4" end="4"/>
                                            </p:txEl>
                                          </p:spTgt>
                                        </p:tgtEl>
                                        <p:attrNameLst>
                                          <p:attrName>style.color</p:attrName>
                                        </p:attrNameLst>
                                      </p:cBhvr>
                                      <p:to>
                                        <p:clrVal>
                                          <a:srgbClr val="9B57D3"/>
                                        </p:clrVal>
                                      </p:to>
                                    </p:set>
                                    <p:set>
                                      <p:cBhvr>
                                        <p:cTn id="27" dur="1500" fill="hold"/>
                                        <p:tgtEl>
                                          <p:spTgt spid="4">
                                            <p:txEl>
                                              <p:pRg st="4" end="4"/>
                                            </p:txEl>
                                          </p:spTgt>
                                        </p:tgtEl>
                                        <p:attrNameLst>
                                          <p:attrName>fillcolor</p:attrName>
                                        </p:attrNameLst>
                                      </p:cBhvr>
                                      <p:to>
                                        <p:clrVal>
                                          <a:srgbClr val="9B57D3"/>
                                        </p:clrVal>
                                      </p:to>
                                    </p:set>
                                    <p:set>
                                      <p:cBhvr>
                                        <p:cTn id="28" dur="1500" fill="hold"/>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D5330B-B028-237B-6D6D-D404BE4D3B8A}"/>
              </a:ext>
            </a:extLst>
          </p:cNvPr>
          <p:cNvSpPr>
            <a:spLocks noGrp="1"/>
          </p:cNvSpPr>
          <p:nvPr>
            <p:ph type="body" idx="4294967295"/>
          </p:nvPr>
        </p:nvSpPr>
        <p:spPr>
          <a:xfrm>
            <a:off x="841248" y="5102352"/>
            <a:ext cx="10607040" cy="585216"/>
          </a:xfrm>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480325A9-864E-E7C5-7683-D3CD08FC798E}"/>
              </a:ext>
            </a:extLst>
          </p:cNvPr>
          <p:cNvSpPr>
            <a:spLocks noGrp="1"/>
          </p:cNvSpPr>
          <p:nvPr>
            <p:ph type="sldNum" sz="quarter" idx="12"/>
          </p:nvPr>
        </p:nvSpPr>
        <p:spPr/>
        <p:txBody>
          <a:bodyPr/>
          <a:lstStyle/>
          <a:p>
            <a:fld id="{A65A5C87-DF58-40C8-B092-1DE63DB4547E}" type="slidenum">
              <a:rPr lang="en-US" smtClean="0"/>
              <a:pPr/>
              <a:t>50</a:t>
            </a:fld>
            <a:endParaRPr lang="en-US" dirty="0"/>
          </a:p>
        </p:txBody>
      </p:sp>
      <p:pic>
        <p:nvPicPr>
          <p:cNvPr id="4" name="Picture 3">
            <a:extLst>
              <a:ext uri="{FF2B5EF4-FFF2-40B4-BE49-F238E27FC236}">
                <a16:creationId xmlns:a16="http://schemas.microsoft.com/office/drawing/2014/main" id="{871F1AE5-C801-15C0-55BF-24E3FA27CD87}"/>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76727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1A8B86-6985-9F66-7480-049CE88C1B20}"/>
              </a:ext>
            </a:extLst>
          </p:cNvPr>
          <p:cNvSpPr>
            <a:spLocks noGrp="1"/>
          </p:cNvSpPr>
          <p:nvPr>
            <p:ph type="body" idx="4294967295"/>
          </p:nvPr>
        </p:nvSpPr>
        <p:spPr>
          <a:xfrm>
            <a:off x="841248" y="5102352"/>
            <a:ext cx="10607040" cy="585216"/>
          </a:xfrm>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0AEB91FF-2749-0A8F-F740-FD7957C93678}"/>
              </a:ext>
            </a:extLst>
          </p:cNvPr>
          <p:cNvSpPr>
            <a:spLocks noGrp="1"/>
          </p:cNvSpPr>
          <p:nvPr>
            <p:ph type="sldNum" sz="quarter" idx="12"/>
          </p:nvPr>
        </p:nvSpPr>
        <p:spPr/>
        <p:txBody>
          <a:bodyPr/>
          <a:lstStyle/>
          <a:p>
            <a:fld id="{A65A5C87-DF58-40C8-B092-1DE63DB4547E}" type="slidenum">
              <a:rPr lang="en-US" smtClean="0"/>
              <a:pPr/>
              <a:t>51</a:t>
            </a:fld>
            <a:endParaRPr lang="en-US" dirty="0"/>
          </a:p>
        </p:txBody>
      </p:sp>
      <p:pic>
        <p:nvPicPr>
          <p:cNvPr id="4" name="Picture 3">
            <a:extLst>
              <a:ext uri="{FF2B5EF4-FFF2-40B4-BE49-F238E27FC236}">
                <a16:creationId xmlns:a16="http://schemas.microsoft.com/office/drawing/2014/main" id="{0A8F7037-C961-1165-200E-524F1A46B8A3}"/>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86647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4793-1928-BE45-B7C5-8DAD6CB2822F}"/>
              </a:ext>
            </a:extLst>
          </p:cNvPr>
          <p:cNvSpPr>
            <a:spLocks noGrp="1"/>
          </p:cNvSpPr>
          <p:nvPr>
            <p:ph type="title"/>
          </p:nvPr>
        </p:nvSpPr>
        <p:spPr/>
        <p:txBody>
          <a:bodyPr/>
          <a:lstStyle/>
          <a:p>
            <a:r>
              <a:rPr lang="en-GB" dirty="0"/>
              <a:t>Challenges in ASC using CT info</a:t>
            </a:r>
            <a:endParaRPr lang="en-US" dirty="0"/>
          </a:p>
        </p:txBody>
      </p:sp>
      <p:sp>
        <p:nvSpPr>
          <p:cNvPr id="4" name="Slide Number Placeholder 3">
            <a:extLst>
              <a:ext uri="{FF2B5EF4-FFF2-40B4-BE49-F238E27FC236}">
                <a16:creationId xmlns:a16="http://schemas.microsoft.com/office/drawing/2014/main" id="{3CCED6FA-9024-746F-7365-B7460B900D4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6</a:t>
            </a:fld>
            <a:endParaRPr lang="en-US"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B8278EB7-9987-D85D-1172-72CB501EDB0A}"/>
              </a:ext>
            </a:extLst>
          </p:cNvPr>
          <p:cNvSpPr txBox="1"/>
          <p:nvPr/>
        </p:nvSpPr>
        <p:spPr>
          <a:xfrm>
            <a:off x="650167" y="6400412"/>
            <a:ext cx="6097088" cy="276999"/>
          </a:xfrm>
          <a:prstGeom prst="rect">
            <a:avLst/>
          </a:prstGeom>
          <a:noFill/>
        </p:spPr>
        <p:txBody>
          <a:bodyPr wrap="square">
            <a:spAutoFit/>
          </a:bodyPr>
          <a:lstStyle/>
          <a:p>
            <a:r>
              <a:rPr lang="en-GB" sz="1200" dirty="0">
                <a:solidFill>
                  <a:srgbClr val="222222"/>
                </a:solidFill>
                <a:effectLst/>
                <a:highlight>
                  <a:srgbClr val="FFFFFF"/>
                </a:highlight>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Shiri, Clin </a:t>
            </a:r>
            <a:r>
              <a:rPr lang="en-US" sz="1200" dirty="0" err="1">
                <a:latin typeface="Arial" panose="020B0604020202020204" pitchFamily="34" charset="0"/>
                <a:cs typeface="Arial" panose="020B0604020202020204" pitchFamily="34" charset="0"/>
              </a:rPr>
              <a:t>Nucl</a:t>
            </a:r>
            <a:r>
              <a:rPr lang="en-US" sz="1200" dirty="0">
                <a:latin typeface="Arial" panose="020B0604020202020204" pitchFamily="34" charset="0"/>
                <a:cs typeface="Arial" panose="020B0604020202020204" pitchFamily="34" charset="0"/>
              </a:rPr>
              <a:t> Med. 2023</a:t>
            </a:r>
          </a:p>
        </p:txBody>
      </p:sp>
      <p:grpSp>
        <p:nvGrpSpPr>
          <p:cNvPr id="28" name="Group 27">
            <a:extLst>
              <a:ext uri="{FF2B5EF4-FFF2-40B4-BE49-F238E27FC236}">
                <a16:creationId xmlns:a16="http://schemas.microsoft.com/office/drawing/2014/main" id="{FE54A060-36D8-8825-5CD4-440A79BEAA05}"/>
              </a:ext>
            </a:extLst>
          </p:cNvPr>
          <p:cNvGrpSpPr/>
          <p:nvPr/>
        </p:nvGrpSpPr>
        <p:grpSpPr>
          <a:xfrm>
            <a:off x="2343884" y="1883275"/>
            <a:ext cx="1109081" cy="4337104"/>
            <a:chOff x="2343884" y="1883275"/>
            <a:chExt cx="1109081" cy="4337104"/>
          </a:xfrm>
        </p:grpSpPr>
        <p:sp>
          <p:nvSpPr>
            <p:cNvPr id="15" name="Text Placeholder 13">
              <a:extLst>
                <a:ext uri="{FF2B5EF4-FFF2-40B4-BE49-F238E27FC236}">
                  <a16:creationId xmlns:a16="http://schemas.microsoft.com/office/drawing/2014/main" id="{630DAB1B-8E04-8295-D674-908B9C426FD7}"/>
                </a:ext>
              </a:extLst>
            </p:cNvPr>
            <p:cNvSpPr txBox="1">
              <a:spLocks/>
            </p:cNvSpPr>
            <p:nvPr/>
          </p:nvSpPr>
          <p:spPr>
            <a:xfrm>
              <a:off x="2343885" y="1883275"/>
              <a:ext cx="1082308" cy="5857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solidFill>
                    <a:schemeClr val="accent1"/>
                  </a:solidFill>
                  <a:latin typeface="Arial" panose="020B0604020202020204" pitchFamily="34" charset="0"/>
                  <a:cs typeface="Arial" panose="020B0604020202020204" pitchFamily="34" charset="0"/>
                </a:rPr>
                <a:t>       Halo 	</a:t>
              </a:r>
            </a:p>
          </p:txBody>
        </p:sp>
        <p:grpSp>
          <p:nvGrpSpPr>
            <p:cNvPr id="27" name="Group 26">
              <a:extLst>
                <a:ext uri="{FF2B5EF4-FFF2-40B4-BE49-F238E27FC236}">
                  <a16:creationId xmlns:a16="http://schemas.microsoft.com/office/drawing/2014/main" id="{97334A00-E09B-2931-4257-DEA406F130BE}"/>
                </a:ext>
              </a:extLst>
            </p:cNvPr>
            <p:cNvGrpSpPr/>
            <p:nvPr/>
          </p:nvGrpSpPr>
          <p:grpSpPr>
            <a:xfrm>
              <a:off x="2343884" y="2260379"/>
              <a:ext cx="1109081" cy="3960000"/>
              <a:chOff x="2343884" y="2312018"/>
              <a:chExt cx="1109081" cy="3960000"/>
            </a:xfrm>
          </p:grpSpPr>
          <p:pic>
            <p:nvPicPr>
              <p:cNvPr id="6" name="Picture 5">
                <a:extLst>
                  <a:ext uri="{FF2B5EF4-FFF2-40B4-BE49-F238E27FC236}">
                    <a16:creationId xmlns:a16="http://schemas.microsoft.com/office/drawing/2014/main" id="{5D4EEC80-E35D-8C8A-E783-7A15D4F28BD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343884" y="2312018"/>
                <a:ext cx="1109081" cy="3960000"/>
              </a:xfrm>
              <a:prstGeom prst="rect">
                <a:avLst/>
              </a:prstGeom>
            </p:spPr>
          </p:pic>
          <p:cxnSp>
            <p:nvCxnSpPr>
              <p:cNvPr id="5" name="Straight Arrow Connector 4">
                <a:extLst>
                  <a:ext uri="{FF2B5EF4-FFF2-40B4-BE49-F238E27FC236}">
                    <a16:creationId xmlns:a16="http://schemas.microsoft.com/office/drawing/2014/main" id="{A0234F3E-8101-8552-9469-73D60ECF96E0}"/>
                  </a:ext>
                </a:extLst>
              </p:cNvPr>
              <p:cNvCxnSpPr>
                <a:cxnSpLocks/>
              </p:cNvCxnSpPr>
              <p:nvPr/>
            </p:nvCxnSpPr>
            <p:spPr>
              <a:xfrm>
                <a:off x="2615765" y="3528725"/>
                <a:ext cx="257750" cy="859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grpSp>
        <p:nvGrpSpPr>
          <p:cNvPr id="38" name="Group 37">
            <a:extLst>
              <a:ext uri="{FF2B5EF4-FFF2-40B4-BE49-F238E27FC236}">
                <a16:creationId xmlns:a16="http://schemas.microsoft.com/office/drawing/2014/main" id="{DD971868-1C1B-3A5C-D26B-1A2B0B6C133F}"/>
              </a:ext>
            </a:extLst>
          </p:cNvPr>
          <p:cNvGrpSpPr/>
          <p:nvPr/>
        </p:nvGrpSpPr>
        <p:grpSpPr>
          <a:xfrm>
            <a:off x="6391599" y="1901541"/>
            <a:ext cx="1341176" cy="4277168"/>
            <a:chOff x="6391599" y="1901541"/>
            <a:chExt cx="1341176" cy="4277168"/>
          </a:xfrm>
        </p:grpSpPr>
        <p:grpSp>
          <p:nvGrpSpPr>
            <p:cNvPr id="22" name="Group 21">
              <a:extLst>
                <a:ext uri="{FF2B5EF4-FFF2-40B4-BE49-F238E27FC236}">
                  <a16:creationId xmlns:a16="http://schemas.microsoft.com/office/drawing/2014/main" id="{3415C207-8A8D-384D-D8CD-812FC02A1D0E}"/>
                </a:ext>
              </a:extLst>
            </p:cNvPr>
            <p:cNvGrpSpPr/>
            <p:nvPr/>
          </p:nvGrpSpPr>
          <p:grpSpPr>
            <a:xfrm>
              <a:off x="6391599" y="2218709"/>
              <a:ext cx="1286380" cy="3960000"/>
              <a:chOff x="5983739" y="2312018"/>
              <a:chExt cx="1286380" cy="3960000"/>
            </a:xfrm>
          </p:grpSpPr>
          <p:pic>
            <p:nvPicPr>
              <p:cNvPr id="12" name="Picture 11">
                <a:extLst>
                  <a:ext uri="{FF2B5EF4-FFF2-40B4-BE49-F238E27FC236}">
                    <a16:creationId xmlns:a16="http://schemas.microsoft.com/office/drawing/2014/main" id="{16815B6A-5B74-FC9F-4BDC-B8C1A3501DB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5983739" y="2312018"/>
                <a:ext cx="1286380" cy="3960000"/>
              </a:xfrm>
              <a:prstGeom prst="rect">
                <a:avLst/>
              </a:prstGeom>
            </p:spPr>
          </p:pic>
          <p:cxnSp>
            <p:nvCxnSpPr>
              <p:cNvPr id="16" name="Straight Arrow Connector 15">
                <a:extLst>
                  <a:ext uri="{FF2B5EF4-FFF2-40B4-BE49-F238E27FC236}">
                    <a16:creationId xmlns:a16="http://schemas.microsoft.com/office/drawing/2014/main" id="{FC7ECB95-0435-7D5C-764C-2D5D60CB3353}"/>
                  </a:ext>
                </a:extLst>
              </p:cNvPr>
              <p:cNvCxnSpPr>
                <a:cxnSpLocks/>
              </p:cNvCxnSpPr>
              <p:nvPr/>
            </p:nvCxnSpPr>
            <p:spPr>
              <a:xfrm>
                <a:off x="6062397" y="3748631"/>
                <a:ext cx="250825" cy="7032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32" name="TextBox 31">
              <a:extLst>
                <a:ext uri="{FF2B5EF4-FFF2-40B4-BE49-F238E27FC236}">
                  <a16:creationId xmlns:a16="http://schemas.microsoft.com/office/drawing/2014/main" id="{CE1AEBEB-D534-864C-6B6B-51B4B42EB415}"/>
                </a:ext>
              </a:extLst>
            </p:cNvPr>
            <p:cNvSpPr txBox="1"/>
            <p:nvPr/>
          </p:nvSpPr>
          <p:spPr>
            <a:xfrm>
              <a:off x="6446395" y="1901541"/>
              <a:ext cx="1286380" cy="307777"/>
            </a:xfrm>
            <a:prstGeom prst="rect">
              <a:avLst/>
            </a:prstGeom>
            <a:noFill/>
          </p:spPr>
          <p:txBody>
            <a:bodyPr wrap="square">
              <a:spAutoFit/>
            </a:bodyPr>
            <a:lstStyle/>
            <a:p>
              <a:r>
                <a:rPr lang="en-US" sz="1400" b="1" dirty="0">
                  <a:solidFill>
                    <a:schemeClr val="accent1"/>
                  </a:solidFill>
                  <a:latin typeface="Arial" panose="020B0604020202020204" pitchFamily="34" charset="0"/>
                  <a:cs typeface="Arial" panose="020B0604020202020204" pitchFamily="34" charset="0"/>
                </a:rPr>
                <a:t>      Metal</a:t>
              </a:r>
              <a:endParaRPr lang="en-US" sz="1400" dirty="0"/>
            </a:p>
          </p:txBody>
        </p:sp>
      </p:grpSp>
      <p:grpSp>
        <p:nvGrpSpPr>
          <p:cNvPr id="34" name="Group 33">
            <a:extLst>
              <a:ext uri="{FF2B5EF4-FFF2-40B4-BE49-F238E27FC236}">
                <a16:creationId xmlns:a16="http://schemas.microsoft.com/office/drawing/2014/main" id="{AF55390C-3991-68BA-C1D2-658E569FD19E}"/>
              </a:ext>
            </a:extLst>
          </p:cNvPr>
          <p:cNvGrpSpPr/>
          <p:nvPr/>
        </p:nvGrpSpPr>
        <p:grpSpPr>
          <a:xfrm>
            <a:off x="3755797" y="1906459"/>
            <a:ext cx="1154862" cy="4300030"/>
            <a:chOff x="3755797" y="1906459"/>
            <a:chExt cx="1154862" cy="4300030"/>
          </a:xfrm>
        </p:grpSpPr>
        <p:grpSp>
          <p:nvGrpSpPr>
            <p:cNvPr id="26" name="Group 25">
              <a:extLst>
                <a:ext uri="{FF2B5EF4-FFF2-40B4-BE49-F238E27FC236}">
                  <a16:creationId xmlns:a16="http://schemas.microsoft.com/office/drawing/2014/main" id="{E59BDCCE-C0D9-B633-6D42-AEF9E9ABE08C}"/>
                </a:ext>
              </a:extLst>
            </p:cNvPr>
            <p:cNvGrpSpPr/>
            <p:nvPr/>
          </p:nvGrpSpPr>
          <p:grpSpPr>
            <a:xfrm>
              <a:off x="3755798" y="2246489"/>
              <a:ext cx="1154861" cy="3960000"/>
              <a:chOff x="3583641" y="2312018"/>
              <a:chExt cx="1154861" cy="3960000"/>
            </a:xfrm>
          </p:grpSpPr>
          <p:pic>
            <p:nvPicPr>
              <p:cNvPr id="8" name="Picture 7">
                <a:extLst>
                  <a:ext uri="{FF2B5EF4-FFF2-40B4-BE49-F238E27FC236}">
                    <a16:creationId xmlns:a16="http://schemas.microsoft.com/office/drawing/2014/main" id="{7C90E591-B80F-0CD8-72B8-9BA2174D378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3656194" y="2312018"/>
                <a:ext cx="1082308" cy="3960000"/>
              </a:xfrm>
              <a:prstGeom prst="rect">
                <a:avLst/>
              </a:prstGeom>
            </p:spPr>
          </p:pic>
          <p:cxnSp>
            <p:nvCxnSpPr>
              <p:cNvPr id="9" name="Straight Arrow Connector 8">
                <a:extLst>
                  <a:ext uri="{FF2B5EF4-FFF2-40B4-BE49-F238E27FC236}">
                    <a16:creationId xmlns:a16="http://schemas.microsoft.com/office/drawing/2014/main" id="{4090DA39-3C2B-4F9C-7D8D-CB0C9139000C}"/>
                  </a:ext>
                </a:extLst>
              </p:cNvPr>
              <p:cNvCxnSpPr>
                <a:cxnSpLocks/>
              </p:cNvCxnSpPr>
              <p:nvPr/>
            </p:nvCxnSpPr>
            <p:spPr>
              <a:xfrm>
                <a:off x="3583641" y="2817159"/>
                <a:ext cx="172624" cy="24915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33" name="TextBox 32">
              <a:extLst>
                <a:ext uri="{FF2B5EF4-FFF2-40B4-BE49-F238E27FC236}">
                  <a16:creationId xmlns:a16="http://schemas.microsoft.com/office/drawing/2014/main" id="{1ECA5A45-690E-6BC3-8086-86C14D640A67}"/>
                </a:ext>
              </a:extLst>
            </p:cNvPr>
            <p:cNvSpPr txBox="1"/>
            <p:nvPr/>
          </p:nvSpPr>
          <p:spPr>
            <a:xfrm>
              <a:off x="3755797" y="1906459"/>
              <a:ext cx="1154861" cy="307777"/>
            </a:xfrm>
            <a:prstGeom prst="rect">
              <a:avLst/>
            </a:prstGeom>
            <a:noFill/>
          </p:spPr>
          <p:txBody>
            <a:bodyPr wrap="square">
              <a:spAutoFit/>
            </a:bodyPr>
            <a:lstStyle/>
            <a:p>
              <a:r>
                <a:rPr lang="en-US" sz="1400" b="1" dirty="0">
                  <a:solidFill>
                    <a:schemeClr val="accent1"/>
                  </a:solidFill>
                  <a:latin typeface="Arial" panose="020B0604020202020204" pitchFamily="34" charset="0"/>
                  <a:cs typeface="Arial" panose="020B0604020202020204" pitchFamily="34" charset="0"/>
                </a:rPr>
                <a:t>    Motion</a:t>
              </a:r>
              <a:endParaRPr lang="en-US" sz="1400" dirty="0"/>
            </a:p>
          </p:txBody>
        </p:sp>
      </p:grpSp>
      <p:grpSp>
        <p:nvGrpSpPr>
          <p:cNvPr id="39" name="Group 38">
            <a:extLst>
              <a:ext uri="{FF2B5EF4-FFF2-40B4-BE49-F238E27FC236}">
                <a16:creationId xmlns:a16="http://schemas.microsoft.com/office/drawing/2014/main" id="{C918DAA3-D0F8-28BC-7702-9A02729884C5}"/>
              </a:ext>
            </a:extLst>
          </p:cNvPr>
          <p:cNvGrpSpPr/>
          <p:nvPr/>
        </p:nvGrpSpPr>
        <p:grpSpPr>
          <a:xfrm>
            <a:off x="5213492" y="1913525"/>
            <a:ext cx="1109078" cy="4279074"/>
            <a:chOff x="5213492" y="1913525"/>
            <a:chExt cx="1109078" cy="4279074"/>
          </a:xfrm>
        </p:grpSpPr>
        <p:grpSp>
          <p:nvGrpSpPr>
            <p:cNvPr id="24" name="Group 23">
              <a:extLst>
                <a:ext uri="{FF2B5EF4-FFF2-40B4-BE49-F238E27FC236}">
                  <a16:creationId xmlns:a16="http://schemas.microsoft.com/office/drawing/2014/main" id="{B9CB00F6-89C9-BDD1-8F87-ABC0540638FE}"/>
                </a:ext>
              </a:extLst>
            </p:cNvPr>
            <p:cNvGrpSpPr/>
            <p:nvPr/>
          </p:nvGrpSpPr>
          <p:grpSpPr>
            <a:xfrm>
              <a:off x="5213492" y="2232599"/>
              <a:ext cx="875274" cy="3960000"/>
              <a:chOff x="4864444" y="2319856"/>
              <a:chExt cx="875274" cy="3960000"/>
            </a:xfrm>
          </p:grpSpPr>
          <p:pic>
            <p:nvPicPr>
              <p:cNvPr id="14" name="Picture 13">
                <a:extLst>
                  <a:ext uri="{FF2B5EF4-FFF2-40B4-BE49-F238E27FC236}">
                    <a16:creationId xmlns:a16="http://schemas.microsoft.com/office/drawing/2014/main" id="{AA87A151-E832-A4BE-6496-A9C528191DC8}"/>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contrast="-40000"/>
                        </a14:imgEffect>
                      </a14:imgLayer>
                    </a14:imgProps>
                  </a:ext>
                </a:extLst>
              </a:blip>
              <a:srcRect l="9333"/>
              <a:stretch/>
            </p:blipFill>
            <p:spPr>
              <a:xfrm>
                <a:off x="4911669" y="2319856"/>
                <a:ext cx="828049" cy="3960000"/>
              </a:xfrm>
              <a:prstGeom prst="rect">
                <a:avLst/>
              </a:prstGeom>
            </p:spPr>
          </p:pic>
          <p:cxnSp>
            <p:nvCxnSpPr>
              <p:cNvPr id="20" name="Straight Arrow Connector 19">
                <a:extLst>
                  <a:ext uri="{FF2B5EF4-FFF2-40B4-BE49-F238E27FC236}">
                    <a16:creationId xmlns:a16="http://schemas.microsoft.com/office/drawing/2014/main" id="{0C70AA63-89E6-AC89-92AF-8E41C0CB5C49}"/>
                  </a:ext>
                </a:extLst>
              </p:cNvPr>
              <p:cNvCxnSpPr>
                <a:cxnSpLocks/>
              </p:cNvCxnSpPr>
              <p:nvPr/>
            </p:nvCxnSpPr>
            <p:spPr>
              <a:xfrm>
                <a:off x="4864444" y="3809020"/>
                <a:ext cx="250825" cy="7032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35" name="TextBox 34">
              <a:extLst>
                <a:ext uri="{FF2B5EF4-FFF2-40B4-BE49-F238E27FC236}">
                  <a16:creationId xmlns:a16="http://schemas.microsoft.com/office/drawing/2014/main" id="{3B874663-7FE3-85DA-D07F-38C8A47E9BEE}"/>
                </a:ext>
              </a:extLst>
            </p:cNvPr>
            <p:cNvSpPr txBox="1"/>
            <p:nvPr/>
          </p:nvSpPr>
          <p:spPr>
            <a:xfrm>
              <a:off x="5240261" y="1913525"/>
              <a:ext cx="1082309" cy="307777"/>
            </a:xfrm>
            <a:prstGeom prst="rect">
              <a:avLst/>
            </a:prstGeom>
            <a:noFill/>
          </p:spPr>
          <p:txBody>
            <a:bodyPr wrap="square">
              <a:spAutoFit/>
            </a:bodyPr>
            <a:lstStyle/>
            <a:p>
              <a:r>
                <a:rPr lang="en-US" sz="1400" b="1" dirty="0">
                  <a:solidFill>
                    <a:schemeClr val="accent1"/>
                  </a:solidFill>
                  <a:latin typeface="Arial" panose="020B0604020202020204" pitchFamily="34" charset="0"/>
                  <a:cs typeface="Arial" panose="020B0604020202020204" pitchFamily="34" charset="0"/>
                </a:rPr>
                <a:t>Mismatch</a:t>
              </a:r>
              <a:endParaRPr lang="en-US" sz="1400" dirty="0"/>
            </a:p>
          </p:txBody>
        </p:sp>
      </p:grpSp>
      <p:grpSp>
        <p:nvGrpSpPr>
          <p:cNvPr id="37" name="Group 36">
            <a:extLst>
              <a:ext uri="{FF2B5EF4-FFF2-40B4-BE49-F238E27FC236}">
                <a16:creationId xmlns:a16="http://schemas.microsoft.com/office/drawing/2014/main" id="{E4B6E08F-F782-640A-AE13-E30FC25F25CF}"/>
              </a:ext>
            </a:extLst>
          </p:cNvPr>
          <p:cNvGrpSpPr/>
          <p:nvPr/>
        </p:nvGrpSpPr>
        <p:grpSpPr>
          <a:xfrm>
            <a:off x="7880929" y="1901541"/>
            <a:ext cx="1396795" cy="4277168"/>
            <a:chOff x="7880929" y="1901541"/>
            <a:chExt cx="1396795" cy="4277168"/>
          </a:xfrm>
        </p:grpSpPr>
        <p:grpSp>
          <p:nvGrpSpPr>
            <p:cNvPr id="23" name="Group 22">
              <a:extLst>
                <a:ext uri="{FF2B5EF4-FFF2-40B4-BE49-F238E27FC236}">
                  <a16:creationId xmlns:a16="http://schemas.microsoft.com/office/drawing/2014/main" id="{2E6F70CE-9500-A03C-A9C6-D899E9892618}"/>
                </a:ext>
              </a:extLst>
            </p:cNvPr>
            <p:cNvGrpSpPr/>
            <p:nvPr/>
          </p:nvGrpSpPr>
          <p:grpSpPr>
            <a:xfrm>
              <a:off x="7880929" y="2107593"/>
              <a:ext cx="1396795" cy="4071116"/>
              <a:chOff x="7980811" y="2200902"/>
              <a:chExt cx="1396795" cy="4071116"/>
            </a:xfrm>
          </p:grpSpPr>
          <p:grpSp>
            <p:nvGrpSpPr>
              <p:cNvPr id="19" name="Group 18">
                <a:extLst>
                  <a:ext uri="{FF2B5EF4-FFF2-40B4-BE49-F238E27FC236}">
                    <a16:creationId xmlns:a16="http://schemas.microsoft.com/office/drawing/2014/main" id="{49B07DD2-94A7-0492-4106-5248E1CBF53A}"/>
                  </a:ext>
                </a:extLst>
              </p:cNvPr>
              <p:cNvGrpSpPr/>
              <p:nvPr/>
            </p:nvGrpSpPr>
            <p:grpSpPr>
              <a:xfrm>
                <a:off x="8120659" y="2200902"/>
                <a:ext cx="1256947" cy="4071116"/>
                <a:chOff x="4826126" y="2416429"/>
                <a:chExt cx="1256947" cy="4071116"/>
              </a:xfrm>
            </p:grpSpPr>
            <p:pic>
              <p:nvPicPr>
                <p:cNvPr id="17" name="Picture 16">
                  <a:extLst>
                    <a:ext uri="{FF2B5EF4-FFF2-40B4-BE49-F238E27FC236}">
                      <a16:creationId xmlns:a16="http://schemas.microsoft.com/office/drawing/2014/main" id="{24A91E8E-2DFA-656B-D85D-C63E6704E94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contrast="-40000"/>
                          </a14:imgEffect>
                        </a14:imgLayer>
                      </a14:imgProps>
                    </a:ext>
                  </a:extLst>
                </a:blip>
                <a:srcRect l="1629" t="1599"/>
                <a:stretch/>
              </p:blipFill>
              <p:spPr>
                <a:xfrm>
                  <a:off x="4949951" y="2527545"/>
                  <a:ext cx="1133122" cy="3960000"/>
                </a:xfrm>
                <a:prstGeom prst="rect">
                  <a:avLst/>
                </a:prstGeom>
              </p:spPr>
            </p:pic>
            <p:sp>
              <p:nvSpPr>
                <p:cNvPr id="18" name="Oval 17">
                  <a:extLst>
                    <a:ext uri="{FF2B5EF4-FFF2-40B4-BE49-F238E27FC236}">
                      <a16:creationId xmlns:a16="http://schemas.microsoft.com/office/drawing/2014/main" id="{8A625797-9BD5-9B11-C133-601FA663080B}"/>
                    </a:ext>
                  </a:extLst>
                </p:cNvPr>
                <p:cNvSpPr/>
                <p:nvPr/>
              </p:nvSpPr>
              <p:spPr>
                <a:xfrm>
                  <a:off x="4826126" y="2416429"/>
                  <a:ext cx="247650" cy="26816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cxnSp>
            <p:nvCxnSpPr>
              <p:cNvPr id="13" name="Straight Arrow Connector 12">
                <a:extLst>
                  <a:ext uri="{FF2B5EF4-FFF2-40B4-BE49-F238E27FC236}">
                    <a16:creationId xmlns:a16="http://schemas.microsoft.com/office/drawing/2014/main" id="{A0157CA1-C82C-8198-E08F-044107207519}"/>
                  </a:ext>
                </a:extLst>
              </p:cNvPr>
              <p:cNvCxnSpPr>
                <a:cxnSpLocks/>
              </p:cNvCxnSpPr>
              <p:nvPr/>
            </p:nvCxnSpPr>
            <p:spPr>
              <a:xfrm>
                <a:off x="7980811" y="3202446"/>
                <a:ext cx="250825" cy="7032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36" name="TextBox 35">
              <a:extLst>
                <a:ext uri="{FF2B5EF4-FFF2-40B4-BE49-F238E27FC236}">
                  <a16:creationId xmlns:a16="http://schemas.microsoft.com/office/drawing/2014/main" id="{10618F50-F620-E42D-EFF8-A16B7A60C883}"/>
                </a:ext>
              </a:extLst>
            </p:cNvPr>
            <p:cNvSpPr txBox="1"/>
            <p:nvPr/>
          </p:nvSpPr>
          <p:spPr>
            <a:xfrm>
              <a:off x="8126842" y="1901541"/>
              <a:ext cx="1141670" cy="307777"/>
            </a:xfrm>
            <a:prstGeom prst="rect">
              <a:avLst/>
            </a:prstGeom>
            <a:noFill/>
          </p:spPr>
          <p:txBody>
            <a:bodyPr wrap="square">
              <a:spAutoFit/>
            </a:bodyPr>
            <a:lstStyle/>
            <a:p>
              <a:r>
                <a:rPr lang="en-US" sz="1400" b="1" dirty="0">
                  <a:solidFill>
                    <a:schemeClr val="accent1"/>
                  </a:solidFill>
                  <a:latin typeface="Arial" panose="020B0604020202020204" pitchFamily="34" charset="0"/>
                  <a:cs typeface="Arial" panose="020B0604020202020204" pitchFamily="34" charset="0"/>
                </a:rPr>
                <a:t>Truncation   </a:t>
              </a:r>
              <a:endParaRPr lang="en-US" sz="1400" dirty="0"/>
            </a:p>
          </p:txBody>
        </p:sp>
      </p:grpSp>
    </p:spTree>
    <p:extLst>
      <p:ext uri="{BB962C8B-B14F-4D97-AF65-F5344CB8AC3E}">
        <p14:creationId xmlns:p14="http://schemas.microsoft.com/office/powerpoint/2010/main" val="354800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88F9CB7C-1B13-E7C6-B2E9-B12C45A921FA}"/>
              </a:ext>
            </a:extLst>
          </p:cNvPr>
          <p:cNvSpPr>
            <a:spLocks noChangeArrowheads="1"/>
          </p:cNvSpPr>
          <p:nvPr/>
        </p:nvSpPr>
        <p:spPr bwMode="auto">
          <a:xfrm>
            <a:off x="566928" y="3453978"/>
            <a:ext cx="8557193" cy="5360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pPr>
              <a:lnSpc>
                <a:spcPct val="90000"/>
              </a:lnSpc>
              <a:spcBef>
                <a:spcPct val="0"/>
              </a:spcBef>
              <a:spcAft>
                <a:spcPts val="600"/>
              </a:spcAft>
            </a:pPr>
            <a:endParaRPr lang="en-US" altLang="zh-CN" sz="2800" dirty="0">
              <a:solidFill>
                <a:schemeClr val="bg1"/>
              </a:solidFill>
              <a:latin typeface="Arial" panose="020B0604020202020204" pitchFamily="34" charset="0"/>
              <a:ea typeface="+mj-ea"/>
              <a:cs typeface="Arial" panose="020B0604020202020204" pitchFamily="34" charset="0"/>
            </a:endParaRPr>
          </a:p>
        </p:txBody>
      </p:sp>
      <p:sp>
        <p:nvSpPr>
          <p:cNvPr id="8" name="Title 7">
            <a:extLst>
              <a:ext uri="{FF2B5EF4-FFF2-40B4-BE49-F238E27FC236}">
                <a16:creationId xmlns:a16="http://schemas.microsoft.com/office/drawing/2014/main" id="{61AAB335-1E94-D9F9-45ED-96F3987FC329}"/>
              </a:ext>
            </a:extLst>
          </p:cNvPr>
          <p:cNvSpPr>
            <a:spLocks noGrp="1"/>
          </p:cNvSpPr>
          <p:nvPr>
            <p:ph type="title"/>
          </p:nvPr>
        </p:nvSpPr>
        <p:spPr/>
        <p:txBody>
          <a:bodyPr>
            <a:normAutofit/>
          </a:bodyPr>
          <a:lstStyle/>
          <a:p>
            <a:r>
              <a:rPr lang="en-GB" sz="3200" dirty="0"/>
              <a:t>AI is starting to change medical imaging, for real</a:t>
            </a:r>
            <a:endParaRPr lang="en-US" sz="3200" dirty="0"/>
          </a:p>
        </p:txBody>
      </p:sp>
      <p:sp>
        <p:nvSpPr>
          <p:cNvPr id="4" name="Slide Number Placeholder 3">
            <a:extLst>
              <a:ext uri="{FF2B5EF4-FFF2-40B4-BE49-F238E27FC236}">
                <a16:creationId xmlns:a16="http://schemas.microsoft.com/office/drawing/2014/main" id="{D26BE450-B8CE-BB1D-E984-F797D6BB4569}"/>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smtClean="0">
                <a:solidFill>
                  <a:schemeClr val="tx1">
                    <a:tint val="75000"/>
                  </a:schemeClr>
                </a:solidFill>
                <a:latin typeface="Arial" panose="020B0604020202020204" pitchFamily="34" charset="0"/>
                <a:cs typeface="Arial" panose="020B0604020202020204" pitchFamily="34" charset="0"/>
              </a:rPr>
              <a:pPr>
                <a:spcAft>
                  <a:spcPts val="600"/>
                </a:spcAft>
              </a:pPr>
              <a:t>7</a:t>
            </a:fld>
            <a:endParaRPr lang="en-US" dirty="0">
              <a:solidFill>
                <a:schemeClr val="tx1">
                  <a:tint val="7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E0CC59A-B340-CAE3-3E49-6262DD8C83BA}"/>
              </a:ext>
            </a:extLst>
          </p:cNvPr>
          <p:cNvSpPr txBox="1"/>
          <p:nvPr/>
        </p:nvSpPr>
        <p:spPr bwMode="auto">
          <a:xfrm>
            <a:off x="566928" y="6356350"/>
            <a:ext cx="5144062" cy="276999"/>
          </a:xfrm>
          <a:prstGeom prst="rect">
            <a:avLst/>
          </a:prstGeom>
          <a:noFill/>
          <a:ln>
            <a:noFill/>
          </a:ln>
          <a:effectLst/>
        </p:spPr>
        <p:txBody>
          <a:bodyPr wrap="square">
            <a:spAutoFit/>
          </a:bodyPr>
          <a:lstStyle/>
          <a:p>
            <a:r>
              <a:rPr lang="en-US" sz="1200" b="0" u="none" strike="noStrike" baseline="0" dirty="0">
                <a:latin typeface="Arial" panose="020B0604020202020204" pitchFamily="34" charset="0"/>
                <a:cs typeface="Arial" panose="020B0604020202020204" pitchFamily="34" charset="0"/>
              </a:rPr>
              <a:t>[3] McMillan, PET Clinic, 2021</a:t>
            </a:r>
            <a:endParaRPr lang="LID4096" sz="12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3479D2E-7ED9-3398-50C1-583697964983}"/>
              </a:ext>
            </a:extLst>
          </p:cNvPr>
          <p:cNvPicPr>
            <a:picLocks noChangeAspect="1"/>
          </p:cNvPicPr>
          <p:nvPr/>
        </p:nvPicPr>
        <p:blipFill rotWithShape="1">
          <a:blip r:embed="rId3"/>
          <a:srcRect t="37564" r="267" b="21284"/>
          <a:stretch/>
        </p:blipFill>
        <p:spPr>
          <a:xfrm>
            <a:off x="6640533" y="1839526"/>
            <a:ext cx="3898836" cy="2425576"/>
          </a:xfrm>
          <a:prstGeom prst="rect">
            <a:avLst/>
          </a:prstGeom>
        </p:spPr>
      </p:pic>
      <p:pic>
        <p:nvPicPr>
          <p:cNvPr id="13" name="Picture 12">
            <a:extLst>
              <a:ext uri="{FF2B5EF4-FFF2-40B4-BE49-F238E27FC236}">
                <a16:creationId xmlns:a16="http://schemas.microsoft.com/office/drawing/2014/main" id="{28BF904F-1D83-8431-D3A3-67A4CE05A209}"/>
              </a:ext>
            </a:extLst>
          </p:cNvPr>
          <p:cNvPicPr>
            <a:picLocks noChangeAspect="1"/>
          </p:cNvPicPr>
          <p:nvPr/>
        </p:nvPicPr>
        <p:blipFill rotWithShape="1">
          <a:blip r:embed="rId3"/>
          <a:srcRect t="79585"/>
          <a:stretch/>
        </p:blipFill>
        <p:spPr>
          <a:xfrm>
            <a:off x="3423504" y="4486766"/>
            <a:ext cx="5552256" cy="1698172"/>
          </a:xfrm>
          <a:prstGeom prst="rect">
            <a:avLst/>
          </a:prstGeom>
        </p:spPr>
      </p:pic>
      <p:pic>
        <p:nvPicPr>
          <p:cNvPr id="14" name="Picture 13">
            <a:extLst>
              <a:ext uri="{FF2B5EF4-FFF2-40B4-BE49-F238E27FC236}">
                <a16:creationId xmlns:a16="http://schemas.microsoft.com/office/drawing/2014/main" id="{016F5E46-D758-8B99-3EF6-6DF712D92121}"/>
              </a:ext>
            </a:extLst>
          </p:cNvPr>
          <p:cNvPicPr>
            <a:picLocks noChangeAspect="1"/>
          </p:cNvPicPr>
          <p:nvPr/>
        </p:nvPicPr>
        <p:blipFill rotWithShape="1">
          <a:blip r:embed="rId3"/>
          <a:srcRect r="267" b="62498"/>
          <a:stretch/>
        </p:blipFill>
        <p:spPr>
          <a:xfrm>
            <a:off x="1652631" y="1949880"/>
            <a:ext cx="4153742" cy="2340000"/>
          </a:xfrm>
          <a:prstGeom prst="rect">
            <a:avLst/>
          </a:prstGeom>
        </p:spPr>
      </p:pic>
    </p:spTree>
    <p:extLst>
      <p:ext uri="{BB962C8B-B14F-4D97-AF65-F5344CB8AC3E}">
        <p14:creationId xmlns:p14="http://schemas.microsoft.com/office/powerpoint/2010/main" val="3143193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C8DE-E19E-A5D4-27DE-6562CDE634B6}"/>
              </a:ext>
            </a:extLst>
          </p:cNvPr>
          <p:cNvSpPr>
            <a:spLocks noGrp="1"/>
          </p:cNvSpPr>
          <p:nvPr>
            <p:ph type="title"/>
          </p:nvPr>
        </p:nvSpPr>
        <p:spPr/>
        <p:txBody>
          <a:bodyPr/>
          <a:lstStyle/>
          <a:p>
            <a:r>
              <a:rPr lang="en-US" sz="4000" dirty="0"/>
              <a:t>Research Objective</a:t>
            </a:r>
            <a:endParaRPr lang="en-US" dirty="0"/>
          </a:p>
        </p:txBody>
      </p:sp>
      <p:sp>
        <p:nvSpPr>
          <p:cNvPr id="3" name="Content Placeholder 2">
            <a:extLst>
              <a:ext uri="{FF2B5EF4-FFF2-40B4-BE49-F238E27FC236}">
                <a16:creationId xmlns:a16="http://schemas.microsoft.com/office/drawing/2014/main" id="{436744E0-9535-9D10-6E28-5D733C5EBD6C}"/>
              </a:ext>
            </a:extLst>
          </p:cNvPr>
          <p:cNvSpPr>
            <a:spLocks noGrp="1"/>
          </p:cNvSpPr>
          <p:nvPr>
            <p:ph idx="1"/>
          </p:nvPr>
        </p:nvSpPr>
        <p:spPr>
          <a:xfrm>
            <a:off x="863600" y="2478024"/>
            <a:ext cx="10936514" cy="3694176"/>
          </a:xfrm>
        </p:spPr>
        <p:txBody>
          <a:bodyPr>
            <a:normAutofit/>
          </a:bodyPr>
          <a:lstStyle/>
          <a:p>
            <a:pPr marL="0" lvl="0" indent="0" algn="l" eaLnBrk="0" fontAlgn="base" hangingPunct="0">
              <a:lnSpc>
                <a:spcPct val="200000"/>
              </a:lnSpc>
              <a:spcAft>
                <a:spcPct val="0"/>
              </a:spcAft>
              <a:buNone/>
            </a:pPr>
            <a:r>
              <a:rPr lang="en-GB" dirty="0">
                <a:latin typeface="Arial" panose="020B0604020202020204" pitchFamily="34" charset="0"/>
                <a:cs typeface="Arial" panose="020B0604020202020204" pitchFamily="34" charset="0"/>
              </a:rPr>
              <a:t>✔️ Address direct ASC of PET images without CT.</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 Develop a universal model, for different radiotracers &amp; scanners.</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 Evaluate performance in artifact correction</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A8819EA-C4DF-DA45-AEF9-EC12AED6A0F8}"/>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a:solidFill>
                  <a:srgbClr val="FFFFFF"/>
                </a:solidFill>
                <a:latin typeface="Arial" panose="020B0604020202020204" pitchFamily="34" charset="0"/>
                <a:cs typeface="Arial" panose="020B0604020202020204" pitchFamily="34" charset="0"/>
              </a:rPr>
              <a:pPr>
                <a:spcAft>
                  <a:spcPts val="600"/>
                </a:spcAft>
              </a:pPr>
              <a:t>8</a:t>
            </a:fld>
            <a:endParaRPr lang="en-US">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888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solidFill>
                  <a:schemeClr val="tx1"/>
                </a:solidFill>
                <a:latin typeface="Arial" panose="020B0604020202020204" pitchFamily="34" charset="0"/>
                <a:cs typeface="Arial" panose="020B0604020202020204" pitchFamily="34" charset="0"/>
              </a:rPr>
              <a:t>9</a:t>
            </a:fld>
            <a:endParaRPr lang="en-US" dirty="0">
              <a:solidFill>
                <a:schemeClr val="tx1"/>
              </a:solidFill>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chemeClr val="accent2"/>
                </a:solidFill>
                <a:latin typeface="Arial" panose="020B0604020202020204" pitchFamily="34" charset="0"/>
                <a:cs typeface="Arial" panose="020B0604020202020204" pitchFamily="34" charset="0"/>
              </a:rPr>
              <a:t>	Materials and Methods</a:t>
            </a:r>
            <a:endParaRPr lang="en-US" sz="48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9190797"/>
      </p:ext>
    </p:extLst>
  </p:cSld>
  <p:clrMapOvr>
    <a:masterClrMapping/>
  </p:clrMapOvr>
</p:sld>
</file>

<file path=ppt/theme/theme1.xml><?xml version="1.0" encoding="utf-8"?>
<a:theme xmlns:a="http://schemas.openxmlformats.org/drawingml/2006/main" name="AccentBoxVTI">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infopath/2007/PartnerControls"/>
    <ds:schemaRef ds:uri="http://purl.org/dc/elements/1.1/"/>
    <ds:schemaRef ds:uri="http://purl.org/dc/terms/"/>
    <ds:schemaRef ds:uri="http://schemas.microsoft.com/office/2006/documentManagement/types"/>
    <ds:schemaRef ds:uri="71af3243-3dd4-4a8d-8c0d-dd76da1f02a5"/>
    <ds:schemaRef ds:uri="http://www.w3.org/XML/1998/namespace"/>
    <ds:schemaRef ds:uri="http://purl.org/dc/dcmitype/"/>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74228</TotalTime>
  <Words>4740</Words>
  <Application>Microsoft Office PowerPoint</Application>
  <PresentationFormat>Widescreen</PresentationFormat>
  <Paragraphs>617</Paragraphs>
  <Slides>51</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宋体</vt:lpstr>
      <vt:lpstr>Abadi Extra Light</vt:lpstr>
      <vt:lpstr>Aptos</vt:lpstr>
      <vt:lpstr>Arial</vt:lpstr>
      <vt:lpstr>Avenir Next LT Pro</vt:lpstr>
      <vt:lpstr>Calibri</vt:lpstr>
      <vt:lpstr>Cambria Math</vt:lpstr>
      <vt:lpstr>Lucida Grande</vt:lpstr>
      <vt:lpstr>Roboto</vt:lpstr>
      <vt:lpstr>Source Sans Pro</vt:lpstr>
      <vt:lpstr>Times New Roman</vt:lpstr>
      <vt:lpstr>Trebuchet MS</vt:lpstr>
      <vt:lpstr>AccentBoxVTI</vt:lpstr>
      <vt:lpstr>PowerPoint Presentation</vt:lpstr>
      <vt:lpstr>PET Attenuation and Scatter Correction (ASC)</vt:lpstr>
      <vt:lpstr>Effects of Attenuation Scatter Correction</vt:lpstr>
      <vt:lpstr>Data flow in a PET/CT scanner [1]</vt:lpstr>
      <vt:lpstr>Challenges in ASC using CT info</vt:lpstr>
      <vt:lpstr>Challenges in ASC using CT info</vt:lpstr>
      <vt:lpstr>AI is starting to change medical imaging, for real</vt:lpstr>
      <vt:lpstr>Research Objective</vt:lpstr>
      <vt:lpstr> Materials and Methods</vt:lpstr>
      <vt:lpstr>Workflow of A CT-less deep learning network</vt:lpstr>
      <vt:lpstr>Workflow of A CT-less deep learning network</vt:lpstr>
      <vt:lpstr>Sample of Input and Ground truths of the network</vt:lpstr>
      <vt:lpstr>68Ga PET/CT Dataset</vt:lpstr>
      <vt:lpstr>18F-FDG Dataset</vt:lpstr>
      <vt:lpstr>Artifact dataset</vt:lpstr>
      <vt:lpstr>Hyper parameters</vt:lpstr>
      <vt:lpstr>DL Models</vt:lpstr>
      <vt:lpstr>Quantitative analysis</vt:lpstr>
      <vt:lpstr> Results</vt:lpstr>
      <vt:lpstr>68Ga-PET</vt:lpstr>
      <vt:lpstr>68Ga-PET</vt:lpstr>
      <vt:lpstr>18F-FDG</vt:lpstr>
      <vt:lpstr>18F-FDG</vt:lpstr>
      <vt:lpstr>PowerPoint Presentation</vt:lpstr>
      <vt:lpstr>Halo artifact in kidney</vt:lpstr>
      <vt:lpstr>Halo artifact in pelvic</vt:lpstr>
      <vt:lpstr>Motion &amp; Halo Artifact</vt:lpstr>
      <vt:lpstr>Motion artifact</vt:lpstr>
      <vt:lpstr>PowerPoint Presentation</vt:lpstr>
      <vt:lpstr>PowerPoint Presentation</vt:lpstr>
      <vt:lpstr>PowerPoint Presentation</vt:lpstr>
      <vt:lpstr>PowerPoint Presentation</vt:lpstr>
      <vt:lpstr>Auto – Dashboard for ASC</vt:lpstr>
      <vt:lpstr>References</vt:lpstr>
      <vt:lpstr>PowerPoint Presentation</vt:lpstr>
      <vt:lpstr>Workflow of Decomposition-Based Approach [1]</vt:lpstr>
      <vt:lpstr>Workflow of Decomposition-Based Approach [1]</vt:lpstr>
      <vt:lpstr>Workflow of Decomposition-Based Approach [1]</vt:lpstr>
      <vt:lpstr>PowerPoint Presentation</vt:lpstr>
      <vt:lpstr>PowerPoint Presentation</vt:lpstr>
      <vt:lpstr>PowerPoint Presentation</vt:lpstr>
      <vt:lpstr>PowerPoint Presentation</vt:lpstr>
      <vt:lpstr>68Ga-PET</vt:lpstr>
      <vt:lpstr>Motion Artifact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Samane Shahpouri</dc:creator>
  <cp:lastModifiedBy>Samane Shahpouri</cp:lastModifiedBy>
  <cp:revision>151</cp:revision>
  <dcterms:created xsi:type="dcterms:W3CDTF">2023-11-10T04:18:19Z</dcterms:created>
  <dcterms:modified xsi:type="dcterms:W3CDTF">2024-08-25T07:29:31Z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